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5" r:id="rId5"/>
    <p:sldId id="266" r:id="rId6"/>
    <p:sldId id="267" r:id="rId7"/>
    <p:sldId id="268"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E1784-2E19-44CF-A2F9-DB21EB60EE06}" type="datetimeFigureOut">
              <a:rPr lang="en-US" smtClean="0"/>
              <a:pPr/>
              <a:t>4/21/2011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974B9-CEB4-4AB9-AEB8-65A2D03A70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dirty="0" smtClean="0"/>
              <a:t> Application runs on a</a:t>
            </a:r>
            <a:r>
              <a:rPr lang="en-US" sz="2200" baseline="0" dirty="0" smtClean="0"/>
              <a:t> platform comprises of target OS, hardware &amp; devices (as shown above)</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Traditionally, development team puts in a lot of effort (time &amp; money) into completely re-architecting the Application and platform components for next generation</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The recent economic downturn, constantly changing platform environment and pressure to protect software investment challenges the engineers to seek alternatives to traditional development and take a serious look at porting and abstraction solution.</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Engineers are now challenged to build components that are modular and abstracted from each other with an emphasis on leveraging on existing software</a:t>
            </a:r>
          </a:p>
          <a:p>
            <a:pPr marL="4572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200" baseline="0" dirty="0" smtClean="0"/>
              <a:t> There is a strong push to develop cheaper products (reduced bill-of-material cost) with lower development cost. In order to accomplish this, engineers need to ensure that their software is not tied to a specific OS, hardware &amp; devices</a:t>
            </a:r>
            <a:endParaRPr lang="en-US" sz="2200" dirty="0" smtClean="0"/>
          </a:p>
          <a:p>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You are the full owner of your software. Unfortunately if your software can only work on a specific OS vendor’s platform, the vendor almost have a lien on your software. You are betting on your vendor to be around for the life of your product. You are also betting that the vendor will offer you good products and services at a reasonable cost. Why put all your eggs in one basket? What happens to your software when the platform goes obsolete? (answer: your software goes obsolete as well)</a:t>
            </a:r>
          </a:p>
          <a:p>
            <a:pPr marL="228600" indent="-228600">
              <a:buFont typeface="+mj-lt"/>
              <a:buAutoNum type="arabicPeriod"/>
            </a:pPr>
            <a:r>
              <a:rPr lang="en-US" baseline="0" dirty="0" smtClean="0"/>
              <a:t>In the past, the platform components was not changing so much. Your customer didn’t even care what OS, hardware, etc. as long as your product works and priced right</a:t>
            </a:r>
          </a:p>
          <a:p>
            <a:pPr marL="228600" indent="-228600">
              <a:buFont typeface="+mj-lt"/>
              <a:buAutoNum type="arabicPeriod"/>
            </a:pPr>
            <a:r>
              <a:rPr lang="en-US" baseline="0" dirty="0" smtClean="0"/>
              <a:t>Now a days, platform component change rapidly. Platform vendors are spending considerable marketing dollars to promote specific platforms and creating new markets where you may see your customers directly asking you to support a specific platform (</a:t>
            </a:r>
            <a:r>
              <a:rPr lang="en-US" baseline="0" dirty="0" err="1" smtClean="0"/>
              <a:t>e.g</a:t>
            </a:r>
            <a:r>
              <a:rPr lang="en-US" baseline="0" dirty="0" smtClean="0"/>
              <a:t> Linux, Android market)</a:t>
            </a:r>
          </a:p>
          <a:p>
            <a:pPr marL="228600" indent="-228600">
              <a:buFont typeface="+mj-lt"/>
              <a:buAutoNum type="arabicPeriod"/>
            </a:pPr>
            <a:r>
              <a:rPr lang="en-US" dirty="0" smtClean="0"/>
              <a:t>Changes in technical</a:t>
            </a:r>
            <a:r>
              <a:rPr lang="en-US" baseline="0" dirty="0" smtClean="0"/>
              <a:t> requirements: better performance, use a safety standards based OS, or use a OS that has wide driver/middleware support, etc</a:t>
            </a:r>
          </a:p>
          <a:p>
            <a:pPr marL="228600" indent="-228600">
              <a:buFont typeface="+mj-lt"/>
              <a:buAutoNum type="arabicPeriod"/>
            </a:pPr>
            <a:r>
              <a:rPr lang="en-US" baseline="0" dirty="0" smtClean="0"/>
              <a:t>Why not give freedom to your software? Why not give your software a longer life?</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Many folks think that if they can re-use specs, UI, high level designs and this means software re-use. This will not give you the time and money savings. However, re-using the code will</a:t>
            </a:r>
          </a:p>
          <a:p>
            <a:pPr marL="228600" indent="-228600">
              <a:buFont typeface="+mj-lt"/>
              <a:buAutoNum type="arabicPeriod"/>
            </a:pPr>
            <a:r>
              <a:rPr lang="en-US" baseline="0" dirty="0" smtClean="0"/>
              <a:t>Many folks think that software re-use means develop modular components. This only works if you do not use any third party components (OS, hardware, devices, middleware, etc.). For effective software re-use, you should also be able to swap the third party components</a:t>
            </a:r>
          </a:p>
          <a:p>
            <a:pPr marL="228600" indent="-228600">
              <a:buFont typeface="+mj-lt"/>
              <a:buAutoNum type="arabicPeriod"/>
            </a:pPr>
            <a:r>
              <a:rPr lang="en-US" baseline="0" dirty="0" smtClean="0"/>
              <a:t>Concept of abstraction is hard to understand for many of the junior engineers. They are not always taught in school. Even harder to understand would be the concept of implementing abstraction that does not compromises performance</a:t>
            </a:r>
          </a:p>
          <a:p>
            <a:pPr marL="228600" indent="-228600">
              <a:buFont typeface="+mj-lt"/>
              <a:buAutoNum type="arabicPeriod"/>
            </a:pPr>
            <a:r>
              <a:rPr lang="en-US" baseline="0" dirty="0" smtClean="0"/>
              <a:t>For effective software re-use, the approach had to be taken from bottom up (</a:t>
            </a:r>
            <a:r>
              <a:rPr lang="en-US" baseline="0" dirty="0" err="1" smtClean="0"/>
              <a:t>i.e</a:t>
            </a:r>
            <a:r>
              <a:rPr lang="en-US" baseline="0" dirty="0" smtClean="0"/>
              <a:t> not at the application level, but starting off at the platform components level)</a:t>
            </a:r>
          </a:p>
          <a:p>
            <a:pPr marL="228600" indent="-228600">
              <a:buFont typeface="+mj-lt"/>
              <a:buAutoNum type="arabicPeriod"/>
            </a:pPr>
            <a:r>
              <a:rPr lang="en-US" dirty="0" smtClean="0"/>
              <a:t>It</a:t>
            </a:r>
            <a:r>
              <a:rPr lang="en-US" baseline="0" dirty="0" smtClean="0"/>
              <a:t> is easier to develop from what you have working rather than developing the same thing from scratch all over again</a:t>
            </a:r>
          </a:p>
          <a:p>
            <a:pPr marL="228600" indent="-228600">
              <a:buFont typeface="+mj-lt"/>
              <a:buAutoNum type="arabicPeriod"/>
            </a:pPr>
            <a:r>
              <a:rPr lang="en-US" dirty="0" smtClean="0"/>
              <a:t>Re-use</a:t>
            </a:r>
            <a:r>
              <a:rPr lang="en-US" baseline="0" dirty="0" smtClean="0"/>
              <a:t> concepts is widely accepted in many industries, however when it comes to software we still are at infant stage. But things are changing.</a:t>
            </a:r>
          </a:p>
          <a:p>
            <a:pPr marL="228600" indent="-228600">
              <a:buFont typeface="+mj-lt"/>
              <a:buAutoNum type="arabicPeriod"/>
            </a:pPr>
            <a:r>
              <a:rPr lang="en-US" baseline="0" dirty="0" smtClean="0"/>
              <a:t>All OS offers pretty much similar services. There is not one OS that supports all hardware or meets various certification requirements. The features offered by OS also great differ. How the application utilize the services offered by the OS greatly differ. All this things are breaking your software portability across OS. The subsequent slides mainly addresses the variations in OS platforms. Does not include the target hardware or device I/O interface differences. Please contact any of </a:t>
            </a:r>
            <a:r>
              <a:rPr lang="en-US" baseline="0" dirty="0" err="1" smtClean="0"/>
              <a:t>MapuSoft</a:t>
            </a:r>
            <a:r>
              <a:rPr lang="en-US" baseline="0" dirty="0" smtClean="0"/>
              <a:t> if you need additional information on these variations.</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While porting, problems seem to be coming one after another. It is also difficult to estimate how long a porting project will take and very often it is under-estimated.</a:t>
            </a:r>
          </a:p>
          <a:p>
            <a:pPr marL="228600" indent="-228600">
              <a:buFont typeface="+mj-lt"/>
              <a:buAutoNum type="arabicPeriod"/>
            </a:pPr>
            <a:r>
              <a:rPr lang="en-US" baseline="0" dirty="0" smtClean="0"/>
              <a:t>Ideally, if we can totally avoid doing any porting work (it’s even more better). In this case, you may want to checkout commercial solutions like OS Changer and OS Abstractor that eliminates your porting effort</a:t>
            </a:r>
          </a:p>
          <a:p>
            <a:pPr marL="228600" indent="-228600">
              <a:buFont typeface="+mj-lt"/>
              <a:buAutoNum type="arabicPeriod"/>
            </a:pPr>
            <a:r>
              <a:rPr lang="en-US" baseline="0" dirty="0" smtClean="0"/>
              <a:t>Porting  = Not Fun, but it is always better &amp; faster than a total code re-write. </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Porting makes</a:t>
            </a:r>
            <a:r>
              <a:rPr lang="en-US" baseline="0" dirty="0" smtClean="0"/>
              <a:t> sense. Why re-invent the wheel?</a:t>
            </a:r>
            <a:endParaRPr lang="en-US" dirty="0"/>
          </a:p>
        </p:txBody>
      </p:sp>
      <p:sp>
        <p:nvSpPr>
          <p:cNvPr id="4" name="Slide Number Placeholder 3"/>
          <p:cNvSpPr>
            <a:spLocks noGrp="1"/>
          </p:cNvSpPr>
          <p:nvPr>
            <p:ph type="sldNum" sz="quarter" idx="10"/>
          </p:nvPr>
        </p:nvSpPr>
        <p:spPr/>
        <p:txBody>
          <a:bodyPr/>
          <a:lstStyle/>
          <a:p>
            <a:fld id="{F16BD667-6794-4E06-8B58-E2B6BD877C8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POSIX Background: In the past,</a:t>
            </a:r>
            <a:r>
              <a:rPr lang="en-US" baseline="0" dirty="0" smtClean="0"/>
              <a:t> POSIX standard (1003.1) was based on UNIX. We had many UNIX OS vendors. Soon, they all started to have their own implementation and started to introduce incompatibility across the OS platforms. At that time Linux started to evolve as being the GNU standard (</a:t>
            </a:r>
            <a:r>
              <a:rPr lang="en-US" sz="1200" b="1" i="0" kern="1200" dirty="0" smtClean="0">
                <a:solidFill>
                  <a:schemeClr val="tx1"/>
                </a:solidFill>
                <a:latin typeface="+mn-lt"/>
                <a:ea typeface="+mn-ea"/>
                <a:cs typeface="+mn-cs"/>
              </a:rPr>
              <a:t>Did you know?</a:t>
            </a:r>
            <a:r>
              <a:rPr lang="en-US" sz="1200" b="0" i="0" kern="1200" dirty="0" smtClean="0">
                <a:solidFill>
                  <a:schemeClr val="tx1"/>
                </a:solidFill>
                <a:latin typeface="+mn-lt"/>
                <a:ea typeface="+mn-ea"/>
                <a:cs typeface="+mn-cs"/>
              </a:rPr>
              <a:t> The name “GNU” is a recursive acronym for “GNU's Not Unix!”;).</a:t>
            </a:r>
            <a:r>
              <a:rPr lang="en-US" sz="1200" b="0" i="0" kern="1200" baseline="0" dirty="0" smtClean="0">
                <a:solidFill>
                  <a:schemeClr val="tx1"/>
                </a:solidFill>
                <a:latin typeface="+mn-lt"/>
                <a:ea typeface="+mn-ea"/>
                <a:cs typeface="+mn-cs"/>
              </a:rPr>
              <a:t> POSIX standard is evolved a lot more now (addition of real-time &amp; </a:t>
            </a:r>
            <a:r>
              <a:rPr lang="en-US" sz="1200" b="0" i="0" kern="1200" baseline="0" dirty="0" err="1" smtClean="0">
                <a:solidFill>
                  <a:schemeClr val="tx1"/>
                </a:solidFill>
                <a:latin typeface="+mn-lt"/>
                <a:ea typeface="+mn-ea"/>
                <a:cs typeface="+mn-cs"/>
              </a:rPr>
              <a:t>pthread</a:t>
            </a:r>
            <a:r>
              <a:rPr lang="en-US" sz="1200" b="0" i="0" kern="1200" baseline="0" dirty="0" smtClean="0">
                <a:solidFill>
                  <a:schemeClr val="tx1"/>
                </a:solidFill>
                <a:latin typeface="+mn-lt"/>
                <a:ea typeface="+mn-ea"/>
                <a:cs typeface="+mn-cs"/>
              </a:rPr>
              <a:t> extensions) and it defined under various levels of Profile (51</a:t>
            </a:r>
            <a:r>
              <a:rPr lang="en-US" baseline="0" dirty="0" smtClean="0"/>
              <a:t>, 52, 53 &amp; 54).  When it comes to RTOS, POSIX support is even lesser of a standard as many vendor either provide no support, little support or medium level of support. This creates POSIX code portability.</a:t>
            </a:r>
          </a:p>
          <a:p>
            <a:pPr marL="228600" indent="-228600">
              <a:buFont typeface="+mj-lt"/>
              <a:buNone/>
            </a:pPr>
            <a:endParaRPr lang="en-US" baseline="0" dirty="0" smtClean="0"/>
          </a:p>
          <a:p>
            <a:r>
              <a:rPr lang="en-US" sz="1200" b="1" i="0" kern="1200" dirty="0" err="1" smtClean="0">
                <a:solidFill>
                  <a:schemeClr val="tx1"/>
                </a:solidFill>
                <a:latin typeface="+mn-lt"/>
                <a:ea typeface="+mn-ea"/>
                <a:cs typeface="+mn-cs"/>
              </a:rPr>
              <a:t>Posix</a:t>
            </a:r>
            <a:r>
              <a:rPr lang="en-US" sz="1200" b="1" i="0" kern="1200" dirty="0" smtClean="0">
                <a:solidFill>
                  <a:schemeClr val="tx1"/>
                </a:solidFill>
                <a:latin typeface="+mn-lt"/>
                <a:ea typeface="+mn-ea"/>
                <a:cs typeface="+mn-cs"/>
              </a:rPr>
              <a:t> and Portability</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theory, embedded applications developed using industry standard POSIX APIs are portable across multiple POSIX-based platforms if the same set of POSIX features are available across all the OS platforms. This is not always true.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order for embedded applications to be portable, it is very important that the POSIX APIs also behave the same across all OS platforms. One example of differing behavior is the inconsistency on which a POSIX function call will suspend a calling thread when a higher priority thread is in the ready state. Embedded applications may require a calling thread to suspend when it sends a message or an event while a higher priority thread is waiting to receive the message. Conversely, an embedded application may not want the calling thread to suspend until its scheduling time slice is over. Another example is how different OS schedulers behave when load balancing threads across applications.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Using a </a:t>
            </a:r>
            <a:r>
              <a:rPr lang="en-US" sz="1200" b="0" i="0" kern="1200" dirty="0" err="1" smtClean="0">
                <a:solidFill>
                  <a:schemeClr val="tx1"/>
                </a:solidFill>
                <a:latin typeface="+mn-lt"/>
                <a:ea typeface="+mn-ea"/>
                <a:cs typeface="+mn-cs"/>
              </a:rPr>
              <a:t>mutex</a:t>
            </a:r>
            <a:r>
              <a:rPr lang="en-US" sz="1200" b="0" i="0" kern="1200" dirty="0" smtClean="0">
                <a:solidFill>
                  <a:schemeClr val="tx1"/>
                </a:solidFill>
                <a:latin typeface="+mn-lt"/>
                <a:ea typeface="+mn-ea"/>
                <a:cs typeface="+mn-cs"/>
              </a:rPr>
              <a:t> is a simple means to lock out a scheduler, prevent thread suspension, and cater to other application needs. However, a </a:t>
            </a:r>
            <a:r>
              <a:rPr lang="en-US" sz="1200" b="0" i="0" kern="1200" dirty="0" err="1" smtClean="0">
                <a:solidFill>
                  <a:schemeClr val="tx1"/>
                </a:solidFill>
                <a:latin typeface="+mn-lt"/>
                <a:ea typeface="+mn-ea"/>
                <a:cs typeface="+mn-cs"/>
              </a:rPr>
              <a:t>mutex</a:t>
            </a:r>
            <a:r>
              <a:rPr lang="en-US" sz="1200" b="0" i="0" kern="1200" dirty="0" smtClean="0">
                <a:solidFill>
                  <a:schemeClr val="tx1"/>
                </a:solidFill>
                <a:latin typeface="+mn-lt"/>
                <a:ea typeface="+mn-ea"/>
                <a:cs typeface="+mn-cs"/>
              </a:rPr>
              <a:t> decreases performance and also introduces potential deadlock situations. Ideally, embedded applications need to know which APIs will suspend the calling thread and how to avoid undesired suspensions.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Because POSIX API behavior differs across OS platforms, it is difficult to consistently meet the multitude of application requirements. To maintain code portability, developers need a POSIX solution that strictly adheres to standards, meets embedded application needs in a non-intrusive manner (i.e. without breaking POSIX compliancy), and provides consistency in API behavior. For example, a solution suitable for telecom type applications might have a configuration option that allow all the POSIX threads to always run-to-completion before giving up control to the scheduler. A controller type application may require that a higher priority thread take control and run immediately when the suspension is lifted as opposed to allowing the current thread to finish its allotted CPU time slice. Mission critical applications may require that all the resources are statically pre-created to avoid failures during run-time (i.e. reserving memory, allocating control blocks up front, re-using threads from thread pools, etc.).</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takes more than just mimicking POSIX APIs to make embedded applications portable across OS platforms. The consistency of API behavior must also be considered. </a:t>
            </a:r>
            <a:r>
              <a:rPr lang="en-US" sz="1200" b="0" i="0" kern="1200" dirty="0" err="1" smtClean="0">
                <a:solidFill>
                  <a:schemeClr val="tx1"/>
                </a:solidFill>
                <a:latin typeface="+mn-lt"/>
                <a:ea typeface="+mn-ea"/>
                <a:cs typeface="+mn-cs"/>
              </a:rPr>
              <a:t>MapuSoft’s</a:t>
            </a:r>
            <a:r>
              <a:rPr lang="en-US" sz="1200" b="0" i="0" kern="1200" dirty="0" smtClean="0">
                <a:solidFill>
                  <a:schemeClr val="tx1"/>
                </a:solidFill>
                <a:latin typeface="+mn-lt"/>
                <a:ea typeface="+mn-ea"/>
                <a:cs typeface="+mn-cs"/>
              </a:rPr>
              <a:t> POSIX OS Abstractor is designed to meet the needs of various embedded applications with performance and full code portability in mind while allowing developers to add features without breaking POSIX compliancy.</a:t>
            </a:r>
          </a:p>
          <a:p>
            <a:pPr marL="228600"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F16BD667-6794-4E06-8B58-E2B6BD877C8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49157-94C0-4EAD-9562-9E71EAF1BAE4}"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9157-94C0-4EAD-9562-9E71EAF1BAE4}"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9157-94C0-4EAD-9562-9E71EAF1BAE4}"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762000"/>
          </a:xfrm>
        </p:spPr>
        <p:txBody>
          <a:bodyPr>
            <a:normAutofit/>
          </a:bodyPr>
          <a:lstStyle>
            <a:lvl1pPr>
              <a:defRPr sz="3000">
                <a:solidFill>
                  <a:srgbClr val="004990"/>
                </a:solidFill>
                <a:latin typeface="Orator Std" pitchFamily="49" charset="0"/>
              </a:defRPr>
            </a:lvl1pPr>
          </a:lstStyle>
          <a:p>
            <a:r>
              <a:rPr lang="en-US" dirty="0" smtClean="0"/>
              <a:t>Click to edit Master title style</a:t>
            </a:r>
            <a:endParaRPr lang="en-US" dirty="0"/>
          </a:p>
        </p:txBody>
      </p:sp>
      <p:sp>
        <p:nvSpPr>
          <p:cNvPr id="7" name="TextBox 6"/>
          <p:cNvSpPr txBox="1"/>
          <p:nvPr userDrawn="1"/>
        </p:nvSpPr>
        <p:spPr>
          <a:xfrm>
            <a:off x="381000" y="1676400"/>
            <a:ext cx="8382000" cy="400110"/>
          </a:xfrm>
          <a:prstGeom prst="rect">
            <a:avLst/>
          </a:prstGeom>
          <a:noFill/>
        </p:spPr>
        <p:txBody>
          <a:bodyPr wrap="square" rtlCol="0">
            <a:spAutoFit/>
          </a:bodyPr>
          <a:lstStyle/>
          <a:p>
            <a:pPr>
              <a:buFontTx/>
              <a:buNone/>
            </a:pPr>
            <a:r>
              <a:rPr lang="en-US" sz="2000" dirty="0" smtClean="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9157-94C0-4EAD-9562-9E71EAF1BAE4}"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49157-94C0-4EAD-9562-9E71EAF1BAE4}" type="datetimeFigureOut">
              <a:rPr lang="en-US" smtClean="0"/>
              <a:pPr/>
              <a:t>4/21/2011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49157-94C0-4EAD-9562-9E71EAF1BAE4}"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49157-94C0-4EAD-9562-9E71EAF1BAE4}" type="datetimeFigureOut">
              <a:rPr lang="en-US" smtClean="0"/>
              <a:pPr/>
              <a:t>4/21/2011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49157-94C0-4EAD-9562-9E71EAF1BAE4}" type="datetimeFigureOut">
              <a:rPr lang="en-US" smtClean="0"/>
              <a:pPr/>
              <a:t>4/21/2011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49157-94C0-4EAD-9562-9E71EAF1BAE4}" type="datetimeFigureOut">
              <a:rPr lang="en-US" smtClean="0"/>
              <a:pPr/>
              <a:t>4/21/2011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49157-94C0-4EAD-9562-9E71EAF1BAE4}"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49157-94C0-4EAD-9562-9E71EAF1BAE4}" type="datetimeFigureOut">
              <a:rPr lang="en-US" smtClean="0"/>
              <a:pPr/>
              <a:t>4/21/2011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2E1FA-5DA3-4045-92B7-79A38DCA06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49157-94C0-4EAD-9562-9E71EAF1BAE4}" type="datetimeFigureOut">
              <a:rPr lang="en-US" smtClean="0"/>
              <a:pPr/>
              <a:t>4/21/2011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E1FA-5DA3-4045-92B7-79A38DCA06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mapusoft.com/contact/" TargetMode="External"/><Relationship Id="rId4" Type="http://schemas.openxmlformats.org/officeDocument/2006/relationships/hyperlink" Target="http://mapusoft.com/downlo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500" dirty="0" smtClean="0"/>
              <a:t>Challenges in Porting Embedded Applications</a:t>
            </a:r>
            <a:endParaRPr lang="en-US" sz="2500" dirty="0"/>
          </a:p>
        </p:txBody>
      </p:sp>
      <p:pic>
        <p:nvPicPr>
          <p:cNvPr id="7" name="Picture 6" descr="AllRotClip.gif"/>
          <p:cNvPicPr>
            <a:picLocks noChangeAspect="1"/>
          </p:cNvPicPr>
          <p:nvPr/>
        </p:nvPicPr>
        <p:blipFill>
          <a:blip r:embed="rId3" cstate="print"/>
          <a:stretch>
            <a:fillRect/>
          </a:stretch>
        </p:blipFill>
        <p:spPr>
          <a:xfrm>
            <a:off x="1219200" y="1571624"/>
            <a:ext cx="6781800" cy="4238625"/>
          </a:xfrm>
          <a:prstGeom prst="rect">
            <a:avLst/>
          </a:prstGeom>
        </p:spPr>
      </p:pic>
      <p:sp>
        <p:nvSpPr>
          <p:cNvPr id="4" name="Title 1"/>
          <p:cNvSpPr txBox="1">
            <a:spLocks/>
          </p:cNvSpPr>
          <p:nvPr/>
        </p:nvSpPr>
        <p:spPr>
          <a:xfrm>
            <a:off x="0" y="5943600"/>
            <a:ext cx="91440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4990"/>
                </a:solidFill>
                <a:effectLst/>
                <a:uLnTx/>
                <a:uFillTx/>
                <a:latin typeface="Orator Std" pitchFamily="49" charset="0"/>
                <a:ea typeface="+mj-ea"/>
                <a:cs typeface="+mj-cs"/>
              </a:rPr>
              <a:t>Presenter: Raj Johnson</a:t>
            </a:r>
            <a:endParaRPr kumimoji="0" lang="en-US" sz="3000" b="0" i="0" u="none" strike="noStrike" kern="1200" cap="none" spc="0" normalizeH="0" baseline="0" noProof="0" dirty="0">
              <a:ln>
                <a:noFill/>
              </a:ln>
              <a:solidFill>
                <a:srgbClr val="004990"/>
              </a:solidFill>
              <a:effectLst/>
              <a:uLnTx/>
              <a:uFillTx/>
              <a:latin typeface="Orator Std" pitchFamily="49"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lock.jpg"/>
          <p:cNvPicPr>
            <a:picLocks noGrp="1" noChangeAspect="1"/>
          </p:cNvPicPr>
          <p:nvPr>
            <p:ph idx="1"/>
          </p:nvPr>
        </p:nvPicPr>
        <p:blipFill>
          <a:blip r:embed="rId3" cstate="print"/>
          <a:stretch>
            <a:fillRect/>
          </a:stretch>
        </p:blipFill>
        <p:spPr>
          <a:xfrm>
            <a:off x="0" y="0"/>
            <a:ext cx="9151315" cy="6858000"/>
          </a:xfrm>
        </p:spPr>
      </p:pic>
      <p:sp>
        <p:nvSpPr>
          <p:cNvPr id="3" name="Title 2"/>
          <p:cNvSpPr>
            <a:spLocks noGrp="1"/>
          </p:cNvSpPr>
          <p:nvPr>
            <p:ph type="ctrTitle"/>
          </p:nvPr>
        </p:nvSpPr>
        <p:spPr/>
        <p:txBody>
          <a:bodyPr/>
          <a:lstStyle/>
          <a:p>
            <a:r>
              <a:rPr lang="en-US" dirty="0" smtClean="0"/>
              <a:t>Getting Locked-In</a:t>
            </a:r>
            <a:endParaRPr lang="en-US" dirty="0"/>
          </a:p>
        </p:txBody>
      </p:sp>
      <p:sp>
        <p:nvSpPr>
          <p:cNvPr id="5"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57200" y="1447800"/>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lang="en-US" sz="2200" dirty="0" smtClean="0"/>
              <a:t>Applications are developed with a particular platform in mind</a:t>
            </a:r>
          </a:p>
          <a:p>
            <a:pPr marL="800100" lvl="1" indent="-342900">
              <a:spcBef>
                <a:spcPct val="20000"/>
              </a:spcBef>
              <a:buBlip>
                <a:blip r:embed="rId5"/>
              </a:buBlip>
              <a:defRPr/>
            </a:pPr>
            <a:r>
              <a:rPr lang="en-US" sz="2200" dirty="0" smtClean="0"/>
              <a:t>The software is locked to the current platform</a:t>
            </a:r>
          </a:p>
          <a:p>
            <a:pPr marL="800100" lvl="1" indent="-342900">
              <a:spcBef>
                <a:spcPct val="20000"/>
              </a:spcBef>
              <a:buBlip>
                <a:blip r:embed="rId5"/>
              </a:buBlip>
              <a:defRPr/>
            </a:pPr>
            <a:r>
              <a:rPr lang="en-US" sz="2200" dirty="0" smtClean="0"/>
              <a:t>If a component of that platform changes, the application will no longer run without  costly changes to the code due to variances in platforms</a:t>
            </a:r>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lang="en-US" sz="2200"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lang="en-US" sz="2200" dirty="0" smtClean="0"/>
              <a:t>Reasons platforms change</a:t>
            </a:r>
          </a:p>
          <a:p>
            <a:pPr marL="800100" lvl="1" indent="-342900">
              <a:spcBef>
                <a:spcPct val="20000"/>
              </a:spcBef>
              <a:buBlip>
                <a:blip r:embed="rId5"/>
              </a:buBlip>
              <a:defRPr/>
            </a:pPr>
            <a:r>
              <a:rPr lang="en-US" sz="2200" dirty="0" smtClean="0"/>
              <a:t>Changes in technical requirements</a:t>
            </a:r>
          </a:p>
          <a:p>
            <a:pPr marL="800100" lvl="1" indent="-342900">
              <a:spcBef>
                <a:spcPct val="20000"/>
              </a:spcBef>
              <a:buBlip>
                <a:blip r:embed="rId5"/>
              </a:buBlip>
              <a:defRPr/>
            </a:pPr>
            <a:r>
              <a:rPr lang="en-US" sz="2200" dirty="0" smtClean="0"/>
              <a:t>Switching to more economical platforms</a:t>
            </a:r>
          </a:p>
          <a:p>
            <a:pPr marL="800100" lvl="1" indent="-342900">
              <a:spcBef>
                <a:spcPct val="20000"/>
              </a:spcBef>
              <a:buBlip>
                <a:blip r:embed="rId5"/>
              </a:buBlip>
              <a:defRPr/>
            </a:pPr>
            <a:r>
              <a:rPr lang="en-US" sz="2200" dirty="0" smtClean="0"/>
              <a:t>Platform becomes obsolete</a:t>
            </a:r>
          </a:p>
          <a:p>
            <a:pPr marL="800100" lvl="1" indent="-342900">
              <a:spcBef>
                <a:spcPct val="20000"/>
              </a:spcBef>
              <a:buBlip>
                <a:blip r:embed="rId5"/>
              </a:buBlip>
              <a:defRPr/>
            </a:pPr>
            <a:r>
              <a:rPr lang="en-US" sz="2200" dirty="0" smtClean="0"/>
              <a:t>Market &amp; industry demands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money.jpg"/>
          <p:cNvPicPr>
            <a:picLocks noChangeAspect="1"/>
          </p:cNvPicPr>
          <p:nvPr/>
        </p:nvPicPr>
        <p:blipFill>
          <a:blip r:embed="rId3" cstate="print"/>
          <a:stretch>
            <a:fillRect/>
          </a:stretch>
        </p:blipFill>
        <p:spPr>
          <a:xfrm>
            <a:off x="0" y="4110"/>
            <a:ext cx="9144000" cy="6849780"/>
          </a:xfrm>
          <a:prstGeom prst="rect">
            <a:avLst/>
          </a:prstGeom>
        </p:spPr>
      </p:pic>
      <p:sp>
        <p:nvSpPr>
          <p:cNvPr id="2" name="Content Placeholder 1"/>
          <p:cNvSpPr>
            <a:spLocks noGrp="1"/>
          </p:cNvSpPr>
          <p:nvPr>
            <p:ph idx="1"/>
          </p:nvPr>
        </p:nvSpPr>
        <p:spPr>
          <a:xfrm>
            <a:off x="457200" y="1447800"/>
            <a:ext cx="8229600" cy="4525963"/>
          </a:xfrm>
        </p:spPr>
        <p:txBody>
          <a:bodyPr>
            <a:normAutofit/>
          </a:bodyPr>
          <a:lstStyle/>
          <a:p>
            <a:r>
              <a:rPr lang="en-US" sz="2200" dirty="0" smtClean="0"/>
              <a:t>Lots of time and money go into developing an application</a:t>
            </a:r>
          </a:p>
          <a:p>
            <a:pPr lvl="1"/>
            <a:r>
              <a:rPr lang="en-US" sz="2200" dirty="0" smtClean="0"/>
              <a:t>This investment must be protected when platforms change</a:t>
            </a:r>
          </a:p>
          <a:p>
            <a:pPr lvl="1"/>
            <a:r>
              <a:rPr lang="en-US" sz="2200" dirty="0" smtClean="0"/>
              <a:t>Developers need to leverage their existing software  to </a:t>
            </a:r>
            <a:br>
              <a:rPr lang="en-US" sz="2200" dirty="0" smtClean="0"/>
            </a:br>
            <a:r>
              <a:rPr lang="en-US" sz="2200" dirty="0" smtClean="0"/>
              <a:t>re-coup the time and money</a:t>
            </a:r>
          </a:p>
          <a:p>
            <a:pPr lvl="1">
              <a:buNone/>
            </a:pPr>
            <a:endParaRPr lang="en-US" sz="2200" dirty="0" smtClean="0"/>
          </a:p>
          <a:p>
            <a:r>
              <a:rPr lang="en-US" sz="2200" dirty="0" smtClean="0"/>
              <a:t>Software reuse can be accomplished by porting </a:t>
            </a:r>
            <a:br>
              <a:rPr lang="en-US" sz="2200" dirty="0" smtClean="0"/>
            </a:br>
            <a:r>
              <a:rPr lang="en-US" sz="2200" dirty="0" smtClean="0"/>
              <a:t>existing code to a new platform</a:t>
            </a:r>
          </a:p>
          <a:p>
            <a:pPr lvl="1">
              <a:buNone/>
            </a:pPr>
            <a:endParaRPr lang="en-US" sz="2200" dirty="0" smtClean="0"/>
          </a:p>
        </p:txBody>
      </p:sp>
      <p:sp>
        <p:nvSpPr>
          <p:cNvPr id="3" name="Title 2"/>
          <p:cNvSpPr>
            <a:spLocks noGrp="1"/>
          </p:cNvSpPr>
          <p:nvPr>
            <p:ph type="ctrTitle"/>
          </p:nvPr>
        </p:nvSpPr>
        <p:spPr/>
        <p:txBody>
          <a:bodyPr/>
          <a:lstStyle/>
          <a:p>
            <a:r>
              <a:rPr lang="en-US" dirty="0" smtClean="0"/>
              <a:t>Advantages of Software Reuse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recycle.jpg"/>
          <p:cNvPicPr>
            <a:picLocks noGrp="1" noChangeAspect="1"/>
          </p:cNvPicPr>
          <p:nvPr>
            <p:ph idx="1"/>
          </p:nvPr>
        </p:nvPicPr>
        <p:blipFill>
          <a:blip r:embed="rId3" cstate="print"/>
          <a:stretch>
            <a:fillRect/>
          </a:stretch>
        </p:blipFill>
        <p:spPr>
          <a:xfrm>
            <a:off x="0" y="0"/>
            <a:ext cx="9162288" cy="6858000"/>
          </a:xfrm>
        </p:spPr>
      </p:pic>
      <p:sp>
        <p:nvSpPr>
          <p:cNvPr id="3" name="Title 2"/>
          <p:cNvSpPr>
            <a:spLocks noGrp="1"/>
          </p:cNvSpPr>
          <p:nvPr>
            <p:ph type="ctrTitle"/>
          </p:nvPr>
        </p:nvSpPr>
        <p:spPr/>
        <p:txBody>
          <a:bodyPr/>
          <a:lstStyle/>
          <a:p>
            <a:r>
              <a:rPr lang="en-US" dirty="0" smtClean="0"/>
              <a:t>What is Porting?</a:t>
            </a:r>
            <a:endParaRPr lang="en-US" dirty="0"/>
          </a:p>
        </p:txBody>
      </p:sp>
      <p:sp>
        <p:nvSpPr>
          <p:cNvPr id="5"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r>
              <a:rPr lang="en-US" sz="2200" dirty="0" smtClean="0"/>
              <a:t>Porting is the ability to reuse software from one environment to another by making minimal changes to the existing code</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dirty="0" smtClean="0"/>
              <a:t> </a:t>
            </a:r>
          </a:p>
          <a:p>
            <a:pPr marL="342900" indent="-342900">
              <a:spcBef>
                <a:spcPct val="20000"/>
              </a:spcBef>
              <a:buBlip>
                <a:blip r:embed="rId4"/>
              </a:buBlip>
              <a:defRPr/>
            </a:pPr>
            <a:r>
              <a:rPr lang="en-US" sz="2200" dirty="0" smtClean="0"/>
              <a:t>Porting can turn into a major code-rewrite if the underlying OS platforms are very different </a:t>
            </a:r>
          </a:p>
          <a:p>
            <a:pPr marL="800100" lvl="1" indent="-342900">
              <a:spcBef>
                <a:spcPct val="20000"/>
              </a:spcBef>
              <a:buBlip>
                <a:blip r:embed="rId5"/>
              </a:buBlip>
              <a:defRPr/>
            </a:pPr>
            <a:r>
              <a:rPr lang="en-US" sz="2200" dirty="0" smtClean="0"/>
              <a:t>This is a tedious and error prone task</a:t>
            </a:r>
          </a:p>
          <a:p>
            <a:pPr marL="800100" lvl="1" indent="-342900">
              <a:spcBef>
                <a:spcPct val="20000"/>
              </a:spcBef>
              <a:buBlip>
                <a:blip r:embed="rId5"/>
              </a:buBlip>
              <a:defRPr/>
            </a:pPr>
            <a:endParaRPr 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recycle.jpg"/>
          <p:cNvPicPr>
            <a:picLocks noGrp="1" noChangeAspect="1"/>
          </p:cNvPicPr>
          <p:nvPr>
            <p:ph idx="1"/>
          </p:nvPr>
        </p:nvPicPr>
        <p:blipFill>
          <a:blip r:embed="rId3" cstate="print"/>
          <a:stretch>
            <a:fillRect/>
          </a:stretch>
        </p:blipFill>
        <p:spPr>
          <a:xfrm>
            <a:off x="0" y="0"/>
            <a:ext cx="9162288" cy="6858000"/>
          </a:xfrm>
        </p:spPr>
      </p:pic>
      <p:sp>
        <p:nvSpPr>
          <p:cNvPr id="3" name="Title 2"/>
          <p:cNvSpPr>
            <a:spLocks noGrp="1"/>
          </p:cNvSpPr>
          <p:nvPr>
            <p:ph type="ctrTitle"/>
          </p:nvPr>
        </p:nvSpPr>
        <p:spPr/>
        <p:txBody>
          <a:bodyPr/>
          <a:lstStyle/>
          <a:p>
            <a:r>
              <a:rPr lang="en-US" dirty="0" smtClean="0"/>
              <a:t>Importance of Porting</a:t>
            </a:r>
            <a:endParaRPr lang="en-US" dirty="0"/>
          </a:p>
        </p:txBody>
      </p:sp>
      <p:sp>
        <p:nvSpPr>
          <p:cNvPr id="5"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57200" y="1447800"/>
            <a:ext cx="8229600" cy="4525963"/>
          </a:xfrm>
          <a:prstGeom prst="rect">
            <a:avLst/>
          </a:prstGeom>
        </p:spPr>
        <p:txBody>
          <a:bodyPr vert="horz" lIns="91440" tIns="45720" rIns="91440" bIns="45720" rtlCol="0">
            <a:normAutofit/>
          </a:bodyPr>
          <a:lstStyle/>
          <a:p>
            <a:pPr marL="342900" indent="-342900">
              <a:spcBef>
                <a:spcPct val="20000"/>
              </a:spcBef>
              <a:buBlip>
                <a:blip r:embed="rId4"/>
              </a:buBlip>
              <a:defRPr/>
            </a:pPr>
            <a:r>
              <a:rPr lang="en-US" sz="2200" dirty="0" smtClean="0"/>
              <a:t>Porting is usually quicker and cheaper than performing a full code rewrite</a:t>
            </a:r>
          </a:p>
          <a:p>
            <a:pPr marL="342900" indent="-342900">
              <a:spcBef>
                <a:spcPct val="20000"/>
              </a:spcBef>
              <a:defRPr/>
            </a:pPr>
            <a:endParaRPr lang="en-US" sz="2200" dirty="0" smtClean="0"/>
          </a:p>
          <a:p>
            <a:pPr marL="342900" indent="-342900">
              <a:spcBef>
                <a:spcPct val="20000"/>
              </a:spcBef>
              <a:buBlip>
                <a:blip r:embed="rId4"/>
              </a:buBlip>
              <a:defRPr/>
            </a:pPr>
            <a:r>
              <a:rPr lang="en-US" sz="2200" dirty="0" smtClean="0"/>
              <a:t>Existing code already works and has been perfected in the field</a:t>
            </a:r>
          </a:p>
          <a:p>
            <a:pPr marL="800100" lvl="1" indent="-342900">
              <a:spcBef>
                <a:spcPct val="20000"/>
              </a:spcBef>
              <a:buBlip>
                <a:blip r:embed="rId5"/>
              </a:buBlip>
              <a:defRPr/>
            </a:pPr>
            <a:r>
              <a:rPr lang="en-US" sz="2200" dirty="0" smtClean="0"/>
              <a:t>Throwing it away and starting from scratch</a:t>
            </a:r>
            <a:br>
              <a:rPr lang="en-US" sz="2200" dirty="0" smtClean="0"/>
            </a:br>
            <a:r>
              <a:rPr lang="en-US" sz="2200" dirty="0" smtClean="0"/>
              <a:t>because of a change in environments is </a:t>
            </a:r>
            <a:br>
              <a:rPr lang="en-US" sz="2200" dirty="0" smtClean="0"/>
            </a:br>
            <a:r>
              <a:rPr lang="en-US" sz="2200" dirty="0" smtClean="0"/>
              <a:t>not sensible</a:t>
            </a:r>
          </a:p>
          <a:p>
            <a:pPr marL="800100" lvl="1" indent="-342900">
              <a:spcBef>
                <a:spcPct val="20000"/>
              </a:spcBef>
              <a:buBlip>
                <a:blip r:embed="rId5"/>
              </a:buBlip>
              <a:defRPr/>
            </a:pPr>
            <a:endParaRPr lang="en-US" sz="2200" dirty="0" smtClean="0"/>
          </a:p>
          <a:p>
            <a:pPr marL="342900" indent="-342900">
              <a:spcBef>
                <a:spcPct val="20000"/>
              </a:spcBef>
              <a:buBlip>
                <a:blip r:embed="rId4"/>
              </a:buBlip>
              <a:defRPr/>
            </a:pPr>
            <a:r>
              <a:rPr lang="en-US" sz="2200" dirty="0" smtClean="0"/>
              <a:t>A porting tool can greatly decrease the amount</a:t>
            </a:r>
            <a:br>
              <a:rPr lang="en-US" sz="2200" dirty="0" smtClean="0"/>
            </a:br>
            <a:r>
              <a:rPr lang="en-US" sz="2200" dirty="0" smtClean="0"/>
              <a:t>of manual work involved</a:t>
            </a:r>
          </a:p>
          <a:p>
            <a:pPr marL="342900" indent="-342900">
              <a:spcBef>
                <a:spcPct val="20000"/>
              </a:spcBef>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pt-recycle.jpg"/>
          <p:cNvPicPr>
            <a:picLocks noGrp="1" noChangeAspect="1"/>
          </p:cNvPicPr>
          <p:nvPr>
            <p:ph idx="1"/>
          </p:nvPr>
        </p:nvPicPr>
        <p:blipFill>
          <a:blip r:embed="rId3" cstate="print"/>
          <a:stretch>
            <a:fillRect/>
          </a:stretch>
        </p:blipFill>
        <p:spPr>
          <a:xfrm>
            <a:off x="0" y="0"/>
            <a:ext cx="9162288" cy="6858000"/>
          </a:xfrm>
        </p:spPr>
      </p:pic>
      <p:sp>
        <p:nvSpPr>
          <p:cNvPr id="3" name="Title 2"/>
          <p:cNvSpPr>
            <a:spLocks noGrp="1"/>
          </p:cNvSpPr>
          <p:nvPr>
            <p:ph type="ctrTitle"/>
          </p:nvPr>
        </p:nvSpPr>
        <p:spPr/>
        <p:txBody>
          <a:bodyPr/>
          <a:lstStyle/>
          <a:p>
            <a:r>
              <a:rPr lang="en-US" dirty="0" smtClean="0"/>
              <a:t>Challenges in Porting</a:t>
            </a:r>
            <a:endParaRPr lang="en-US" dirty="0"/>
          </a:p>
        </p:txBody>
      </p:sp>
      <p:sp>
        <p:nvSpPr>
          <p:cNvPr id="5"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57200" y="1447800"/>
            <a:ext cx="8229600" cy="4525963"/>
          </a:xfrm>
          <a:prstGeom prst="rect">
            <a:avLst/>
          </a:prstGeom>
        </p:spPr>
        <p:txBody>
          <a:bodyPr vert="horz" lIns="91440" tIns="45720" rIns="91440" bIns="45720" rtlCol="0">
            <a:normAutofit lnSpcReduction="10000"/>
          </a:bodyPr>
          <a:lstStyle/>
          <a:p>
            <a:pPr marL="342900" indent="-342900">
              <a:spcBef>
                <a:spcPct val="20000"/>
              </a:spcBef>
              <a:buBlip>
                <a:blip r:embed="rId4"/>
              </a:buBlip>
              <a:defRPr/>
            </a:pPr>
            <a:r>
              <a:rPr lang="en-US" sz="2200" dirty="0" smtClean="0"/>
              <a:t>Variations in OS Platforms</a:t>
            </a:r>
          </a:p>
          <a:p>
            <a:pPr marL="342900" indent="-342900">
              <a:spcBef>
                <a:spcPct val="20000"/>
              </a:spcBef>
              <a:defRPr/>
            </a:pPr>
            <a:endParaRPr lang="en-US" sz="2200" dirty="0" smtClean="0"/>
          </a:p>
          <a:p>
            <a:pPr marL="342900" indent="-342900">
              <a:spcBef>
                <a:spcPct val="20000"/>
              </a:spcBef>
              <a:buBlip>
                <a:blip r:embed="rId4"/>
              </a:buBlip>
              <a:defRPr/>
            </a:pPr>
            <a:r>
              <a:rPr lang="en-US" sz="2200" dirty="0" smtClean="0"/>
              <a:t>Differences in OS APIs</a:t>
            </a:r>
          </a:p>
          <a:p>
            <a:pPr marL="342900" indent="-342900">
              <a:spcBef>
                <a:spcPct val="20000"/>
              </a:spcBef>
              <a:buBlip>
                <a:blip r:embed="rId4"/>
              </a:buBlip>
              <a:defRPr/>
            </a:pPr>
            <a:endParaRPr lang="en-US" sz="2200" dirty="0" smtClean="0"/>
          </a:p>
          <a:p>
            <a:pPr marL="342900" indent="-342900">
              <a:spcBef>
                <a:spcPct val="20000"/>
              </a:spcBef>
              <a:buBlip>
                <a:blip r:embed="rId4"/>
              </a:buBlip>
              <a:defRPr/>
            </a:pPr>
            <a:r>
              <a:rPr lang="en-US" sz="2200" dirty="0" smtClean="0"/>
              <a:t>Missing OS functionalities</a:t>
            </a:r>
          </a:p>
          <a:p>
            <a:pPr marL="342900" indent="-342900">
              <a:spcBef>
                <a:spcPct val="20000"/>
              </a:spcBef>
              <a:buBlip>
                <a:blip r:embed="rId4"/>
              </a:buBlip>
              <a:defRPr/>
            </a:pPr>
            <a:endParaRPr lang="en-US" sz="2200" dirty="0" smtClean="0"/>
          </a:p>
          <a:p>
            <a:pPr marL="342900" indent="-342900">
              <a:spcBef>
                <a:spcPct val="20000"/>
              </a:spcBef>
              <a:buBlip>
                <a:blip r:embed="rId4"/>
              </a:buBlip>
              <a:defRPr/>
            </a:pPr>
            <a:r>
              <a:rPr lang="en-US" sz="2200" dirty="0" smtClean="0"/>
              <a:t>Obsolete APIs</a:t>
            </a:r>
          </a:p>
          <a:p>
            <a:pPr marL="342900" indent="-342900">
              <a:spcBef>
                <a:spcPct val="20000"/>
              </a:spcBef>
              <a:buBlip>
                <a:blip r:embed="rId4"/>
              </a:buBlip>
              <a:defRPr/>
            </a:pPr>
            <a:endParaRPr lang="en-US" sz="2200" dirty="0" smtClean="0"/>
          </a:p>
          <a:p>
            <a:pPr marL="342900" indent="-342900">
              <a:spcBef>
                <a:spcPct val="20000"/>
              </a:spcBef>
              <a:buBlip>
                <a:blip r:embed="rId4"/>
              </a:buBlip>
              <a:defRPr/>
            </a:pPr>
            <a:r>
              <a:rPr lang="en-US" sz="2200" dirty="0" smtClean="0"/>
              <a:t>Managing multiple code bases across different </a:t>
            </a:r>
            <a:br>
              <a:rPr lang="en-US" sz="2200" dirty="0" smtClean="0"/>
            </a:br>
            <a:r>
              <a:rPr lang="en-US" sz="2200" dirty="0" smtClean="0"/>
              <a:t>OS versions</a:t>
            </a:r>
          </a:p>
          <a:p>
            <a:pPr marL="342900" indent="-342900">
              <a:spcBef>
                <a:spcPct val="20000"/>
              </a:spcBef>
              <a:defRPr/>
            </a:pPr>
            <a:endParaRPr lang="en-US" sz="2200" dirty="0" smtClean="0"/>
          </a:p>
          <a:p>
            <a:pPr marL="342900" indent="-342900">
              <a:spcBef>
                <a:spcPct val="20000"/>
              </a:spcBef>
              <a:buBlip>
                <a:blip r:embed="rId4"/>
              </a:buBlip>
              <a:defRPr/>
            </a:pPr>
            <a:r>
              <a:rPr lang="en-US" sz="2200" dirty="0" smtClean="0"/>
              <a:t>Misleading POSIX portability</a:t>
            </a:r>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sz="2400" dirty="0" smtClean="0"/>
          </a:p>
          <a:p>
            <a:pPr marL="342900" indent="-342900">
              <a:spcBef>
                <a:spcPct val="20000"/>
              </a:spcBef>
              <a:buBlip>
                <a:blip r:embed="rId4"/>
              </a:buBlip>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lang="en-US" dirty="0" smtClean="0"/>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Lpwrpnt.png"/>
          <p:cNvPicPr>
            <a:picLocks noGrp="1" noChangeAspect="1"/>
          </p:cNvPicPr>
          <p:nvPr>
            <p:ph idx="1"/>
          </p:nvPr>
        </p:nvPicPr>
        <p:blipFill>
          <a:blip r:embed="rId2" cstate="print"/>
          <a:stretch>
            <a:fillRect/>
          </a:stretch>
        </p:blipFill>
        <p:spPr>
          <a:xfrm>
            <a:off x="0" y="0"/>
            <a:ext cx="9143245" cy="685743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pwrpnt6.jpg"/>
          <p:cNvPicPr>
            <a:picLocks noChangeAspect="1"/>
          </p:cNvPicPr>
          <p:nvPr/>
        </p:nvPicPr>
        <p:blipFill>
          <a:blip r:embed="rId2" cstate="print"/>
          <a:stretch>
            <a:fillRect/>
          </a:stretch>
        </p:blipFill>
        <p:spPr>
          <a:xfrm>
            <a:off x="0" y="4566"/>
            <a:ext cx="9144000" cy="6848868"/>
          </a:xfrm>
          <a:prstGeom prst="rect">
            <a:avLst/>
          </a:prstGeom>
        </p:spPr>
      </p:pic>
      <p:sp>
        <p:nvSpPr>
          <p:cNvPr id="24578" name="Title 1"/>
          <p:cNvSpPr>
            <a:spLocks noGrp="1"/>
          </p:cNvSpPr>
          <p:nvPr>
            <p:ph type="title"/>
          </p:nvPr>
        </p:nvSpPr>
        <p:spPr>
          <a:xfrm>
            <a:off x="457200" y="1447800"/>
            <a:ext cx="8229600" cy="457200"/>
          </a:xfrm>
        </p:spPr>
        <p:txBody>
          <a:bodyPr>
            <a:normAutofit/>
          </a:bodyPr>
          <a:lstStyle/>
          <a:p>
            <a:r>
              <a:rPr lang="en-US" sz="2400" dirty="0" smtClean="0">
                <a:latin typeface="Arial" charset="0"/>
                <a:cs typeface="Arial" charset="0"/>
              </a:rPr>
              <a:t>For More Information</a:t>
            </a:r>
          </a:p>
        </p:txBody>
      </p:sp>
      <p:sp>
        <p:nvSpPr>
          <p:cNvPr id="24579" name="Content Placeholder 2"/>
          <p:cNvSpPr>
            <a:spLocks noGrp="1"/>
          </p:cNvSpPr>
          <p:nvPr>
            <p:ph idx="1"/>
          </p:nvPr>
        </p:nvSpPr>
        <p:spPr>
          <a:xfrm>
            <a:off x="457200" y="2057400"/>
            <a:ext cx="8229600" cy="4191000"/>
          </a:xfrm>
        </p:spPr>
        <p:txBody>
          <a:bodyPr>
            <a:normAutofit lnSpcReduction="10000"/>
          </a:bodyPr>
          <a:lstStyle/>
          <a:p>
            <a:pPr>
              <a:lnSpc>
                <a:spcPct val="90000"/>
              </a:lnSpc>
              <a:buBlip>
                <a:blip r:embed="rId3"/>
              </a:buBlip>
            </a:pPr>
            <a:r>
              <a:rPr lang="en-US" sz="2400" dirty="0" smtClean="0"/>
              <a:t>To download MapuSoft’s free software evaluation visit</a:t>
            </a:r>
            <a:r>
              <a:rPr lang="en-US" sz="2400" dirty="0" smtClean="0"/>
              <a:t>: </a:t>
            </a:r>
            <a:r>
              <a:rPr lang="en-US" sz="2400" dirty="0" smtClean="0">
                <a:hlinkClick r:id="rId4"/>
              </a:rPr>
              <a:t>http://mapusoft.com/downloads/</a:t>
            </a:r>
            <a:r>
              <a:rPr lang="en-US" sz="2400" dirty="0" smtClean="0"/>
              <a:t> </a:t>
            </a:r>
            <a:endParaRPr lang="en-US" sz="2400" dirty="0" smtClean="0"/>
          </a:p>
          <a:p>
            <a:pPr>
              <a:lnSpc>
                <a:spcPct val="90000"/>
              </a:lnSpc>
              <a:buBlip>
                <a:blip r:embed="rId3"/>
              </a:buBlip>
            </a:pPr>
            <a:endParaRPr lang="en-US" sz="2400" dirty="0" smtClean="0"/>
          </a:p>
          <a:p>
            <a:pPr>
              <a:lnSpc>
                <a:spcPct val="90000"/>
              </a:lnSpc>
              <a:buBlip>
                <a:blip r:embed="rId3"/>
              </a:buBlip>
            </a:pPr>
            <a:r>
              <a:rPr lang="en-US" sz="2400" dirty="0" smtClean="0"/>
              <a:t>For </a:t>
            </a:r>
            <a:r>
              <a:rPr lang="en-US" sz="2400" dirty="0" smtClean="0"/>
              <a:t>any additional information please contact MapuSoft </a:t>
            </a:r>
            <a:r>
              <a:rPr lang="en-US" sz="2400" dirty="0" smtClean="0"/>
              <a:t>at: </a:t>
            </a:r>
            <a:r>
              <a:rPr lang="en-US" sz="2400" dirty="0" smtClean="0">
                <a:hlinkClick r:id="rId5"/>
              </a:rPr>
              <a:t>http</a:t>
            </a:r>
            <a:r>
              <a:rPr lang="en-US" sz="2400" dirty="0" smtClean="0">
                <a:hlinkClick r:id="rId5"/>
              </a:rPr>
              <a:t>://</a:t>
            </a:r>
            <a:r>
              <a:rPr lang="en-US" sz="2400" dirty="0" smtClean="0">
                <a:hlinkClick r:id="rId5"/>
              </a:rPr>
              <a:t>mapusoft.com/contact/</a:t>
            </a:r>
            <a:endParaRPr lang="en-US" sz="2400" dirty="0" smtClean="0"/>
          </a:p>
          <a:p>
            <a:pPr>
              <a:lnSpc>
                <a:spcPct val="90000"/>
              </a:lnSpc>
              <a:buNone/>
            </a:pPr>
            <a:endParaRPr lang="en-US" sz="2400" dirty="0" smtClean="0"/>
          </a:p>
          <a:p>
            <a:pPr>
              <a:lnSpc>
                <a:spcPct val="90000"/>
              </a:lnSpc>
              <a:buBlip>
                <a:blip r:embed="rId3"/>
              </a:buBlip>
            </a:pPr>
            <a:r>
              <a:rPr lang="en-US" sz="2400" dirty="0" smtClean="0"/>
              <a:t>Toll </a:t>
            </a:r>
            <a:r>
              <a:rPr lang="en-US" sz="2400" dirty="0" smtClean="0"/>
              <a:t>Free: 1-877-MAPUSOFT</a:t>
            </a:r>
            <a:r>
              <a:rPr lang="en-US" sz="1800" dirty="0" smtClean="0"/>
              <a:t>	</a:t>
            </a:r>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endParaRPr lang="en-US" sz="1200" dirty="0" smtClean="0"/>
          </a:p>
          <a:p>
            <a:pPr>
              <a:lnSpc>
                <a:spcPct val="90000"/>
              </a:lnSpc>
              <a:buFont typeface="Arial" charset="0"/>
              <a:buNone/>
            </a:pPr>
            <a:r>
              <a:rPr lang="en-US" sz="1200" dirty="0" smtClean="0"/>
              <a:t>	OS Changer, OS Abstractor, Cross-OS, OS Simulator, OS PAL, Ada-C/C++ Changer and Mapusoft are trademarks of Mapusoft Technologies, Inc. All other brands or product names are the property of their respective holders. This content is copyrighted by MapuSoft. Content is subject to change without notice.	</a:t>
            </a:r>
          </a:p>
          <a:p>
            <a:pPr>
              <a:lnSpc>
                <a:spcPct val="90000"/>
              </a:lnSpc>
              <a:buFont typeface="Arial" charset="0"/>
              <a:buNone/>
            </a:pPr>
            <a:r>
              <a:rPr lang="en-US" sz="12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1070</Words>
  <Application>Microsoft Office PowerPoint</Application>
  <PresentationFormat>On-screen Show (4:3)</PresentationFormat>
  <Paragraphs>102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Challenges in Porting Embedded Applications</vt:lpstr>
      <vt:lpstr>Getting Locked-In</vt:lpstr>
      <vt:lpstr>Advantages of Software Reuse</vt:lpstr>
      <vt:lpstr>What is Porting?</vt:lpstr>
      <vt:lpstr>Importance of Porting</vt:lpstr>
      <vt:lpstr>Challenges in Porting</vt:lpstr>
      <vt:lpstr>Slide 7</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Porting Embedded Applications</dc:title>
  <dc:creator>Marianne Crowe</dc:creator>
  <cp:lastModifiedBy>Marianne Crowe</cp:lastModifiedBy>
  <cp:revision>5</cp:revision>
  <dcterms:created xsi:type="dcterms:W3CDTF">2011-04-11T16:32:59Z</dcterms:created>
  <dcterms:modified xsi:type="dcterms:W3CDTF">2011-04-21T20:46:59Z</dcterms:modified>
</cp:coreProperties>
</file>