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8" r:id="rId3"/>
    <p:sldId id="259" r:id="rId4"/>
    <p:sldId id="260" r:id="rId5"/>
    <p:sldId id="261" r:id="rId6"/>
    <p:sldId id="262" r:id="rId7"/>
    <p:sldId id="263" r:id="rId8"/>
    <p:sldId id="265" r:id="rId9"/>
    <p:sldId id="26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024975-3967-406A-ABAE-22BB072812FF}" type="datetimeFigureOut">
              <a:rPr lang="en-US" smtClean="0"/>
              <a:pPr/>
              <a:t>4/21/2011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BB1353-5987-4F12-ACAD-D6A1756BC72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200" dirty="0" smtClean="0"/>
              <a:t> Application runs on a</a:t>
            </a:r>
            <a:r>
              <a:rPr lang="en-US" sz="2200" baseline="0" dirty="0" smtClean="0"/>
              <a:t> platform comprises of target OS, hardware &amp; devices (as shown above)</a:t>
            </a:r>
          </a:p>
          <a:p>
            <a:pPr marL="4572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200" baseline="0" dirty="0" smtClean="0"/>
              <a:t> Traditionally, development team puts in a lot of effort (time &amp; money) into completely re-architecting the Application and platform components for next generation</a:t>
            </a:r>
          </a:p>
          <a:p>
            <a:pPr marL="4572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200" baseline="0" dirty="0" smtClean="0"/>
              <a:t> The recent economic downturn, constantly changing platform environment and pressure to protect software investment challenges the engineers to seek alternatives to traditional development and take a serious look at porting and abstraction solution.</a:t>
            </a:r>
          </a:p>
          <a:p>
            <a:pPr marL="4572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200" baseline="0" dirty="0" smtClean="0"/>
              <a:t> Engineers are now challenged to build components that are modular and abstracted from each other with an emphasis on leveraging on existing software</a:t>
            </a:r>
          </a:p>
          <a:p>
            <a:pPr marL="4572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200" baseline="0" dirty="0" smtClean="0"/>
              <a:t> There is a strong push to develop cheaper products (reduced bill-of-material cost) with lower development cost. In order to accomplish this, engineers need to ensure that their software is not tied to a specific OS, hardware &amp; devices</a:t>
            </a:r>
            <a:endParaRPr lang="en-US" sz="2200" dirty="0" smtClean="0"/>
          </a:p>
          <a:p>
            <a:endParaRPr lang="en-US" dirty="0"/>
          </a:p>
        </p:txBody>
      </p:sp>
      <p:sp>
        <p:nvSpPr>
          <p:cNvPr id="4" name="Slide Number Placeholder 3"/>
          <p:cNvSpPr>
            <a:spLocks noGrp="1"/>
          </p:cNvSpPr>
          <p:nvPr>
            <p:ph type="sldNum" sz="quarter" idx="10"/>
          </p:nvPr>
        </p:nvSpPr>
        <p:spPr/>
        <p:txBody>
          <a:bodyPr/>
          <a:lstStyle/>
          <a:p>
            <a:fld id="{F16BD667-6794-4E06-8B58-E2B6BD877C86}"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baseline="0" dirty="0" smtClean="0"/>
              <a:t>You are the full owner of your software. Unfortunately if your software can only work on a specific OS vendor’s platform, the vendor almost have a lien on your software. You are betting on your vendor to be around for the life of your product. You are also betting that the vendor will offer you good products and services at a reasonable cost. Why put all your eggs in one basket? What happens to your software when the platform goes obsolete? (answer: your software goes obsolete as well)</a:t>
            </a:r>
          </a:p>
          <a:p>
            <a:pPr marL="228600" indent="-228600">
              <a:buFont typeface="+mj-lt"/>
              <a:buAutoNum type="arabicPeriod"/>
            </a:pPr>
            <a:r>
              <a:rPr lang="en-US" baseline="0" dirty="0" smtClean="0"/>
              <a:t>In the past, the platform components was not changing so much. Your customer didn’t even care what OS, hardware, etc. as long as your product works and priced right</a:t>
            </a:r>
          </a:p>
          <a:p>
            <a:pPr marL="228600" indent="-228600">
              <a:buFont typeface="+mj-lt"/>
              <a:buAutoNum type="arabicPeriod"/>
            </a:pPr>
            <a:r>
              <a:rPr lang="en-US" baseline="0" dirty="0" smtClean="0"/>
              <a:t>Now a days, platform component change rapidly. Platform vendors are spending considerable marketing dollars to promote specific platforms and creating new markets where you may see your customers directly asking you to support a specific platform (</a:t>
            </a:r>
            <a:r>
              <a:rPr lang="en-US" baseline="0" dirty="0" err="1" smtClean="0"/>
              <a:t>e.g</a:t>
            </a:r>
            <a:r>
              <a:rPr lang="en-US" baseline="0" dirty="0" smtClean="0"/>
              <a:t> Linux, Android market)</a:t>
            </a:r>
          </a:p>
          <a:p>
            <a:pPr marL="228600" indent="-228600">
              <a:buFont typeface="+mj-lt"/>
              <a:buAutoNum type="arabicPeriod"/>
            </a:pPr>
            <a:r>
              <a:rPr lang="en-US" dirty="0" smtClean="0"/>
              <a:t>Changes in technical</a:t>
            </a:r>
            <a:r>
              <a:rPr lang="en-US" baseline="0" dirty="0" smtClean="0"/>
              <a:t> requirements: better performance, use a safety standards based OS, or use a OS that has wide driver/middleware support, etc</a:t>
            </a:r>
          </a:p>
          <a:p>
            <a:pPr marL="228600" indent="-228600">
              <a:buFont typeface="+mj-lt"/>
              <a:buAutoNum type="arabicPeriod"/>
            </a:pPr>
            <a:r>
              <a:rPr lang="en-US" baseline="0" dirty="0" smtClean="0"/>
              <a:t>Why not give freedom to your software? Why not give your software a longer life?</a:t>
            </a:r>
            <a:endParaRPr lang="en-US" dirty="0"/>
          </a:p>
        </p:txBody>
      </p:sp>
      <p:sp>
        <p:nvSpPr>
          <p:cNvPr id="4" name="Slide Number Placeholder 3"/>
          <p:cNvSpPr>
            <a:spLocks noGrp="1"/>
          </p:cNvSpPr>
          <p:nvPr>
            <p:ph type="sldNum" sz="quarter" idx="10"/>
          </p:nvPr>
        </p:nvSpPr>
        <p:spPr/>
        <p:txBody>
          <a:bodyPr/>
          <a:lstStyle/>
          <a:p>
            <a:fld id="{F16BD667-6794-4E06-8B58-E2B6BD877C8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baseline="0" dirty="0" smtClean="0"/>
              <a:t>Many folks think that if they can re-use specs, UI, high level designs and this means software re-use. This will not give you the time and money savings. However, re-using the code will</a:t>
            </a:r>
          </a:p>
          <a:p>
            <a:pPr marL="228600" indent="-228600">
              <a:buFont typeface="+mj-lt"/>
              <a:buAutoNum type="arabicPeriod"/>
            </a:pPr>
            <a:r>
              <a:rPr lang="en-US" baseline="0" dirty="0" smtClean="0"/>
              <a:t>Many folks think that software re-use means develop modular components. This only works if you do not use any third party components (OS, hardware, devices, middleware, etc.). For effective software re-use, you should also be able to swap the third party components</a:t>
            </a:r>
          </a:p>
          <a:p>
            <a:pPr marL="228600" indent="-228600">
              <a:buFont typeface="+mj-lt"/>
              <a:buAutoNum type="arabicPeriod"/>
            </a:pPr>
            <a:r>
              <a:rPr lang="en-US" baseline="0" dirty="0" smtClean="0"/>
              <a:t>Concept of abstraction is hard to understand for many of the junior engineers. They are not always taught in school. Even harder to understand would be the concept of implementing abstraction that does not compromises performance</a:t>
            </a:r>
          </a:p>
          <a:p>
            <a:pPr marL="228600" indent="-228600">
              <a:buFont typeface="+mj-lt"/>
              <a:buAutoNum type="arabicPeriod"/>
            </a:pPr>
            <a:r>
              <a:rPr lang="en-US" baseline="0" dirty="0" smtClean="0"/>
              <a:t>For effective software re-use, the approach had to be taken from bottom up (</a:t>
            </a:r>
            <a:r>
              <a:rPr lang="en-US" baseline="0" dirty="0" err="1" smtClean="0"/>
              <a:t>i.e</a:t>
            </a:r>
            <a:r>
              <a:rPr lang="en-US" baseline="0" dirty="0" smtClean="0"/>
              <a:t> not at the application level, but starting off at the platform components level)</a:t>
            </a:r>
          </a:p>
          <a:p>
            <a:pPr marL="228600" indent="-228600">
              <a:buFont typeface="+mj-lt"/>
              <a:buAutoNum type="arabicPeriod"/>
            </a:pPr>
            <a:r>
              <a:rPr lang="en-US" dirty="0" smtClean="0"/>
              <a:t>It</a:t>
            </a:r>
            <a:r>
              <a:rPr lang="en-US" baseline="0" dirty="0" smtClean="0"/>
              <a:t> is easier to develop from what you have working rather than developing the same thing from scratch all over again</a:t>
            </a:r>
          </a:p>
          <a:p>
            <a:pPr marL="228600" indent="-228600">
              <a:buFont typeface="+mj-lt"/>
              <a:buAutoNum type="arabicPeriod"/>
            </a:pPr>
            <a:r>
              <a:rPr lang="en-US" dirty="0" smtClean="0"/>
              <a:t>Re-use</a:t>
            </a:r>
            <a:r>
              <a:rPr lang="en-US" baseline="0" dirty="0" smtClean="0"/>
              <a:t> concepts is widely accepted in many industries, however when it comes to software we still are at infant stage. But things are changing.</a:t>
            </a:r>
          </a:p>
          <a:p>
            <a:pPr marL="228600" indent="-228600">
              <a:buFont typeface="+mj-lt"/>
              <a:buAutoNum type="arabicPeriod"/>
            </a:pPr>
            <a:r>
              <a:rPr lang="en-US" baseline="0" dirty="0" smtClean="0"/>
              <a:t>All OS offers pretty much similar services. There is not one OS that supports all hardware or meets various certification requirements. The features offered by OS also great differ. How the application utilize the services offered by the OS greatly differ. All this things are breaking your software portability across OS. The subsequent slides mainly addresses the variations in OS platforms. Does not include the target hardware or device I/O interface differences. Please contact any of </a:t>
            </a:r>
            <a:r>
              <a:rPr lang="en-US" baseline="0" dirty="0" err="1" smtClean="0"/>
              <a:t>MapuSoft</a:t>
            </a:r>
            <a:r>
              <a:rPr lang="en-US" baseline="0" dirty="0" smtClean="0"/>
              <a:t> if you need additional information on these variations.</a:t>
            </a:r>
            <a:endParaRPr lang="en-US" dirty="0"/>
          </a:p>
        </p:txBody>
      </p:sp>
      <p:sp>
        <p:nvSpPr>
          <p:cNvPr id="4" name="Slide Number Placeholder 3"/>
          <p:cNvSpPr>
            <a:spLocks noGrp="1"/>
          </p:cNvSpPr>
          <p:nvPr>
            <p:ph type="sldNum" sz="quarter" idx="10"/>
          </p:nvPr>
        </p:nvSpPr>
        <p:spPr/>
        <p:txBody>
          <a:bodyPr/>
          <a:lstStyle/>
          <a:p>
            <a:fld id="{F16BD667-6794-4E06-8B58-E2B6BD877C8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Good abstraction should </a:t>
            </a:r>
            <a:r>
              <a:rPr lang="en-US" baseline="0" dirty="0" smtClean="0"/>
              <a:t>eliminate your application porting effort</a:t>
            </a:r>
          </a:p>
          <a:p>
            <a:pPr marL="228600" indent="-228600">
              <a:buFont typeface="+mj-lt"/>
              <a:buAutoNum type="arabicPeriod"/>
            </a:pPr>
            <a:r>
              <a:rPr lang="en-US" baseline="0" dirty="0" smtClean="0"/>
              <a:t>Gives you a better negotiating power when purchasing platform components (as your software is not locked-in)</a:t>
            </a:r>
            <a:endParaRPr lang="en-US" dirty="0"/>
          </a:p>
        </p:txBody>
      </p:sp>
      <p:sp>
        <p:nvSpPr>
          <p:cNvPr id="4" name="Slide Number Placeholder 3"/>
          <p:cNvSpPr>
            <a:spLocks noGrp="1"/>
          </p:cNvSpPr>
          <p:nvPr>
            <p:ph type="sldNum" sz="quarter" idx="10"/>
          </p:nvPr>
        </p:nvSpPr>
        <p:spPr/>
        <p:txBody>
          <a:bodyPr/>
          <a:lstStyle/>
          <a:p>
            <a:fld id="{F16BD667-6794-4E06-8B58-E2B6BD877C8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Hardware</a:t>
            </a:r>
            <a:r>
              <a:rPr lang="en-US" baseline="0" dirty="0" smtClean="0"/>
              <a:t> changes: </a:t>
            </a:r>
            <a:r>
              <a:rPr lang="en-US" sz="1200" kern="1200" dirty="0" smtClean="0">
                <a:solidFill>
                  <a:schemeClr val="tx1"/>
                </a:solidFill>
                <a:latin typeface="+mn-lt"/>
                <a:ea typeface="+mn-ea"/>
                <a:cs typeface="+mn-cs"/>
              </a:rPr>
              <a:t>OS Abstractor provides a blanket of security for these situations. It allows you to continue your application development while the BSP team deals with the hardware change.  It provides a layer of separation between your BSP / driver development and your application development. So when you do change hardware, you can continue with your application development safely and on schedule. </a:t>
            </a:r>
            <a:endParaRPr lang="en-US" dirty="0"/>
          </a:p>
        </p:txBody>
      </p:sp>
      <p:sp>
        <p:nvSpPr>
          <p:cNvPr id="4" name="Slide Number Placeholder 3"/>
          <p:cNvSpPr>
            <a:spLocks noGrp="1"/>
          </p:cNvSpPr>
          <p:nvPr>
            <p:ph type="sldNum" sz="quarter" idx="10"/>
          </p:nvPr>
        </p:nvSpPr>
        <p:spPr/>
        <p:txBody>
          <a:bodyPr/>
          <a:lstStyle/>
          <a:p>
            <a:fld id="{F16BD667-6794-4E06-8B58-E2B6BD877C86}"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baseline="0" dirty="0" smtClean="0"/>
              <a:t>A wrapper functions just maps an abstraction API to the underlying equivalent OS API. </a:t>
            </a:r>
            <a:r>
              <a:rPr lang="en-US" dirty="0" smtClean="0"/>
              <a:t>Abstraction</a:t>
            </a:r>
            <a:r>
              <a:rPr lang="en-US" baseline="0" dirty="0" smtClean="0"/>
              <a:t> API implementation needs to be “wrapper-less” as much as possible. Also should take advantage of compile-time translations to minimize run-time impact</a:t>
            </a:r>
          </a:p>
          <a:p>
            <a:pPr marL="228600" indent="-228600">
              <a:buFont typeface="+mj-lt"/>
              <a:buAutoNum type="arabicPeriod"/>
            </a:pPr>
            <a:r>
              <a:rPr lang="en-US" baseline="0" dirty="0" smtClean="0"/>
              <a:t>Abstraction design should include performance improvements and application specific platform optimizations as key goals</a:t>
            </a:r>
          </a:p>
          <a:p>
            <a:pPr marL="228600" indent="-228600">
              <a:buFont typeface="+mj-lt"/>
              <a:buAutoNum type="arabicPeriod"/>
            </a:pPr>
            <a:r>
              <a:rPr lang="en-US" baseline="0" dirty="0" smtClean="0"/>
              <a:t>Abstraction design should have mechanism to collect performance data so that when platform component changes you can always compare the performance on the new with the previous platform</a:t>
            </a:r>
          </a:p>
          <a:p>
            <a:pPr marL="228600" indent="-228600">
              <a:buFont typeface="+mj-lt"/>
              <a:buAutoNum type="arabicPeriod"/>
            </a:pPr>
            <a:r>
              <a:rPr lang="en-US" baseline="0" dirty="0" smtClean="0"/>
              <a:t>Abstraction should be designed in such a way that they can actually run on a variety of OS types that was discussed in the previous slides</a:t>
            </a:r>
          </a:p>
          <a:p>
            <a:pPr marL="228600" indent="-228600">
              <a:buFont typeface="+mj-lt"/>
              <a:buAutoNum type="arabicPeriod"/>
            </a:pPr>
            <a:r>
              <a:rPr lang="en-US" baseline="0" dirty="0" smtClean="0"/>
              <a:t>If an OS miss a specific feature, the Abstraction should provide that feature to provide portability to your application</a:t>
            </a:r>
          </a:p>
          <a:p>
            <a:pPr marL="228600" indent="-228600">
              <a:buFont typeface="+mj-lt"/>
              <a:buAutoNum type="arabicPeriod"/>
            </a:pPr>
            <a:r>
              <a:rPr lang="en-US" baseline="0" dirty="0" smtClean="0"/>
              <a:t>Abstraction implementation should always utilize lower-level OS API features for better performance</a:t>
            </a:r>
          </a:p>
        </p:txBody>
      </p:sp>
      <p:sp>
        <p:nvSpPr>
          <p:cNvPr id="4" name="Slide Number Placeholder 3"/>
          <p:cNvSpPr>
            <a:spLocks noGrp="1"/>
          </p:cNvSpPr>
          <p:nvPr>
            <p:ph type="sldNum" sz="quarter" idx="10"/>
          </p:nvPr>
        </p:nvSpPr>
        <p:spPr/>
        <p:txBody>
          <a:bodyPr/>
          <a:lstStyle/>
          <a:p>
            <a:fld id="{F16BD667-6794-4E06-8B58-E2B6BD877C86}"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E4626F-E42B-49F3-9B39-89ACCD2EE24E}" type="datetimeFigureOut">
              <a:rPr lang="en-US" smtClean="0"/>
              <a:pPr/>
              <a:t>4/21/2011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452496-7FBC-4403-80F1-A4D03575B32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E4626F-E42B-49F3-9B39-89ACCD2EE24E}" type="datetimeFigureOut">
              <a:rPr lang="en-US" smtClean="0"/>
              <a:pPr/>
              <a:t>4/21/2011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452496-7FBC-4403-80F1-A4D03575B3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E4626F-E42B-49F3-9B39-89ACCD2EE24E}" type="datetimeFigureOut">
              <a:rPr lang="en-US" smtClean="0"/>
              <a:pPr/>
              <a:t>4/21/2011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452496-7FBC-4403-80F1-A4D03575B32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534400" cy="762000"/>
          </a:xfrm>
        </p:spPr>
        <p:txBody>
          <a:bodyPr>
            <a:normAutofit/>
          </a:bodyPr>
          <a:lstStyle>
            <a:lvl1pPr>
              <a:defRPr sz="3000">
                <a:solidFill>
                  <a:srgbClr val="004990"/>
                </a:solidFill>
                <a:latin typeface="Orator Std" pitchFamily="49" charset="0"/>
              </a:defRPr>
            </a:lvl1pPr>
          </a:lstStyle>
          <a:p>
            <a:r>
              <a:rPr lang="en-US" dirty="0" smtClean="0"/>
              <a:t>Click to edit Master title style</a:t>
            </a:r>
            <a:endParaRPr lang="en-US" dirty="0"/>
          </a:p>
        </p:txBody>
      </p:sp>
      <p:sp>
        <p:nvSpPr>
          <p:cNvPr id="7" name="TextBox 6"/>
          <p:cNvSpPr txBox="1"/>
          <p:nvPr userDrawn="1"/>
        </p:nvSpPr>
        <p:spPr>
          <a:xfrm>
            <a:off x="381000" y="1676400"/>
            <a:ext cx="8382000" cy="400110"/>
          </a:xfrm>
          <a:prstGeom prst="rect">
            <a:avLst/>
          </a:prstGeom>
          <a:noFill/>
        </p:spPr>
        <p:txBody>
          <a:bodyPr wrap="square" rtlCol="0">
            <a:spAutoFit/>
          </a:bodyPr>
          <a:lstStyle/>
          <a:p>
            <a:pPr>
              <a:buFontTx/>
              <a:buNone/>
            </a:pPr>
            <a:r>
              <a:rPr lang="en-US" sz="2000" dirty="0" smtClean="0"/>
              <a:t>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E4626F-E42B-49F3-9B39-89ACCD2EE24E}" type="datetimeFigureOut">
              <a:rPr lang="en-US" smtClean="0"/>
              <a:pPr/>
              <a:t>4/21/2011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452496-7FBC-4403-80F1-A4D03575B32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E4626F-E42B-49F3-9B39-89ACCD2EE24E}" type="datetimeFigureOut">
              <a:rPr lang="en-US" smtClean="0"/>
              <a:pPr/>
              <a:t>4/21/2011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452496-7FBC-4403-80F1-A4D03575B32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E4626F-E42B-49F3-9B39-89ACCD2EE24E}" type="datetimeFigureOut">
              <a:rPr lang="en-US" smtClean="0"/>
              <a:pPr/>
              <a:t>4/21/2011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452496-7FBC-4403-80F1-A4D03575B32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E4626F-E42B-49F3-9B39-89ACCD2EE24E}" type="datetimeFigureOut">
              <a:rPr lang="en-US" smtClean="0"/>
              <a:pPr/>
              <a:t>4/21/2011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452496-7FBC-4403-80F1-A4D03575B32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E4626F-E42B-49F3-9B39-89ACCD2EE24E}" type="datetimeFigureOut">
              <a:rPr lang="en-US" smtClean="0"/>
              <a:pPr/>
              <a:t>4/21/2011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452496-7FBC-4403-80F1-A4D03575B32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E4626F-E42B-49F3-9B39-89ACCD2EE24E}" type="datetimeFigureOut">
              <a:rPr lang="en-US" smtClean="0"/>
              <a:pPr/>
              <a:t>4/21/2011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452496-7FBC-4403-80F1-A4D03575B3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E4626F-E42B-49F3-9B39-89ACCD2EE24E}" type="datetimeFigureOut">
              <a:rPr lang="en-US" smtClean="0"/>
              <a:pPr/>
              <a:t>4/21/2011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452496-7FBC-4403-80F1-A4D03575B32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E4626F-E42B-49F3-9B39-89ACCD2EE24E}" type="datetimeFigureOut">
              <a:rPr lang="en-US" smtClean="0"/>
              <a:pPr/>
              <a:t>4/21/2011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452496-7FBC-4403-80F1-A4D03575B32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E4626F-E42B-49F3-9B39-89ACCD2EE24E}" type="datetimeFigureOut">
              <a:rPr lang="en-US" smtClean="0"/>
              <a:pPr/>
              <a:t>4/21/2011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452496-7FBC-4403-80F1-A4D03575B3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hyperlink" Target="http://mapusoft.com/contact/" TargetMode="External"/><Relationship Id="rId4" Type="http://schemas.openxmlformats.org/officeDocument/2006/relationships/hyperlink" Target="http://mapusoft.com/download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762000"/>
          </a:xfrm>
        </p:spPr>
        <p:txBody>
          <a:bodyPr>
            <a:noAutofit/>
          </a:bodyPr>
          <a:lstStyle/>
          <a:p>
            <a:r>
              <a:rPr lang="en-US" sz="2500" dirty="0" smtClean="0"/>
              <a:t>Developing OS Agnostic Embedded Applications</a:t>
            </a:r>
            <a:endParaRPr lang="en-US" sz="2500" dirty="0"/>
          </a:p>
        </p:txBody>
      </p:sp>
      <p:pic>
        <p:nvPicPr>
          <p:cNvPr id="7" name="Picture 6" descr="AllRotClip.gif"/>
          <p:cNvPicPr>
            <a:picLocks noChangeAspect="1"/>
          </p:cNvPicPr>
          <p:nvPr/>
        </p:nvPicPr>
        <p:blipFill>
          <a:blip r:embed="rId3" cstate="print"/>
          <a:stretch>
            <a:fillRect/>
          </a:stretch>
        </p:blipFill>
        <p:spPr>
          <a:xfrm>
            <a:off x="1219200" y="1571624"/>
            <a:ext cx="6781800" cy="4238625"/>
          </a:xfrm>
          <a:prstGeom prst="rect">
            <a:avLst/>
          </a:prstGeom>
        </p:spPr>
      </p:pic>
      <p:sp>
        <p:nvSpPr>
          <p:cNvPr id="4" name="Title 1"/>
          <p:cNvSpPr txBox="1">
            <a:spLocks/>
          </p:cNvSpPr>
          <p:nvPr/>
        </p:nvSpPr>
        <p:spPr>
          <a:xfrm>
            <a:off x="0" y="5943600"/>
            <a:ext cx="9144000" cy="762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smtClean="0">
                <a:ln>
                  <a:noFill/>
                </a:ln>
                <a:solidFill>
                  <a:srgbClr val="004990"/>
                </a:solidFill>
                <a:effectLst/>
                <a:uLnTx/>
                <a:uFillTx/>
                <a:latin typeface="Orator Std" pitchFamily="49" charset="0"/>
                <a:ea typeface="+mj-ea"/>
                <a:cs typeface="+mj-cs"/>
              </a:rPr>
              <a:t>Presenter: Raj Johnson</a:t>
            </a:r>
            <a:endParaRPr kumimoji="0" lang="en-US" sz="3000" b="0" i="0" u="none" strike="noStrike" kern="1200" cap="none" spc="0" normalizeH="0" baseline="0" noProof="0" dirty="0">
              <a:ln>
                <a:noFill/>
              </a:ln>
              <a:solidFill>
                <a:srgbClr val="004990"/>
              </a:solidFill>
              <a:effectLst/>
              <a:uLnTx/>
              <a:uFillTx/>
              <a:latin typeface="Orator Std" pitchFamily="49" charset="0"/>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pt-lock.jpg"/>
          <p:cNvPicPr>
            <a:picLocks noGrp="1" noChangeAspect="1"/>
          </p:cNvPicPr>
          <p:nvPr>
            <p:ph idx="1"/>
          </p:nvPr>
        </p:nvPicPr>
        <p:blipFill>
          <a:blip r:embed="rId3" cstate="print"/>
          <a:stretch>
            <a:fillRect/>
          </a:stretch>
        </p:blipFill>
        <p:spPr>
          <a:xfrm>
            <a:off x="0" y="0"/>
            <a:ext cx="9151315" cy="6858000"/>
          </a:xfrm>
        </p:spPr>
      </p:pic>
      <p:sp>
        <p:nvSpPr>
          <p:cNvPr id="3" name="Title 2"/>
          <p:cNvSpPr>
            <a:spLocks noGrp="1"/>
          </p:cNvSpPr>
          <p:nvPr>
            <p:ph type="ctrTitle"/>
          </p:nvPr>
        </p:nvSpPr>
        <p:spPr/>
        <p:txBody>
          <a:bodyPr/>
          <a:lstStyle/>
          <a:p>
            <a:r>
              <a:rPr lang="en-US" dirty="0" smtClean="0"/>
              <a:t>Getting Locked-In</a:t>
            </a:r>
            <a:endParaRPr lang="en-US" dirty="0"/>
          </a:p>
        </p:txBody>
      </p:sp>
      <p:sp>
        <p:nvSpPr>
          <p:cNvPr id="5" name="Content Placeholder 1"/>
          <p:cNvSpPr txBox="1">
            <a:spLocks/>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4"/>
              </a:buBlip>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1"/>
          <p:cNvSpPr txBox="1">
            <a:spLocks/>
          </p:cNvSpPr>
          <p:nvPr/>
        </p:nvSpPr>
        <p:spPr>
          <a:xfrm>
            <a:off x="457200" y="1447800"/>
            <a:ext cx="8229600" cy="4525963"/>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4"/>
              </a:buBlip>
              <a:tabLst/>
              <a:defRPr/>
            </a:pPr>
            <a:r>
              <a:rPr lang="en-US" sz="2200" dirty="0" smtClean="0"/>
              <a:t>Applications are developed with a particular platform in mind</a:t>
            </a:r>
          </a:p>
          <a:p>
            <a:pPr marL="800100" lvl="1" indent="-342900">
              <a:spcBef>
                <a:spcPct val="20000"/>
              </a:spcBef>
              <a:buBlip>
                <a:blip r:embed="rId5"/>
              </a:buBlip>
              <a:defRPr/>
            </a:pPr>
            <a:r>
              <a:rPr lang="en-US" sz="2200" dirty="0" smtClean="0"/>
              <a:t>The software is locked to the current platform</a:t>
            </a:r>
          </a:p>
          <a:p>
            <a:pPr marL="800100" lvl="1" indent="-342900">
              <a:spcBef>
                <a:spcPct val="20000"/>
              </a:spcBef>
              <a:buBlip>
                <a:blip r:embed="rId5"/>
              </a:buBlip>
              <a:defRPr/>
            </a:pPr>
            <a:r>
              <a:rPr lang="en-US" sz="2200" dirty="0" smtClean="0"/>
              <a:t>If a component of that platform changes, the application will no longer run without  costly changes to the code due to variances in platforms</a:t>
            </a:r>
          </a:p>
          <a:p>
            <a:pPr marL="342900" marR="0" lvl="0" indent="-342900" algn="l" defTabSz="914400" rtl="0" eaLnBrk="1" fontAlgn="auto" latinLnBrk="0" hangingPunct="1">
              <a:lnSpc>
                <a:spcPct val="100000"/>
              </a:lnSpc>
              <a:spcBef>
                <a:spcPct val="20000"/>
              </a:spcBef>
              <a:spcAft>
                <a:spcPts val="0"/>
              </a:spcAft>
              <a:buClrTx/>
              <a:buSzTx/>
              <a:buFontTx/>
              <a:buBlip>
                <a:blip r:embed="rId4"/>
              </a:buBlip>
              <a:tabLst/>
              <a:defRPr/>
            </a:pPr>
            <a:endParaRPr lang="en-US" sz="2200" dirty="0" smtClean="0"/>
          </a:p>
          <a:p>
            <a:pPr marL="342900" marR="0" lvl="0" indent="-342900" algn="l" defTabSz="914400" rtl="0" eaLnBrk="1" fontAlgn="auto" latinLnBrk="0" hangingPunct="1">
              <a:lnSpc>
                <a:spcPct val="100000"/>
              </a:lnSpc>
              <a:spcBef>
                <a:spcPct val="20000"/>
              </a:spcBef>
              <a:spcAft>
                <a:spcPts val="0"/>
              </a:spcAft>
              <a:buClrTx/>
              <a:buSzTx/>
              <a:buFontTx/>
              <a:buBlip>
                <a:blip r:embed="rId4"/>
              </a:buBlip>
              <a:tabLst/>
              <a:defRPr/>
            </a:pPr>
            <a:r>
              <a:rPr lang="en-US" sz="2200" dirty="0" smtClean="0"/>
              <a:t>Reasons platforms change</a:t>
            </a:r>
          </a:p>
          <a:p>
            <a:pPr marL="800100" lvl="1" indent="-342900">
              <a:spcBef>
                <a:spcPct val="20000"/>
              </a:spcBef>
              <a:buBlip>
                <a:blip r:embed="rId5"/>
              </a:buBlip>
              <a:defRPr/>
            </a:pPr>
            <a:r>
              <a:rPr lang="en-US" sz="2200" dirty="0" smtClean="0"/>
              <a:t>Changes in technical requirements</a:t>
            </a:r>
          </a:p>
          <a:p>
            <a:pPr marL="800100" lvl="1" indent="-342900">
              <a:spcBef>
                <a:spcPct val="20000"/>
              </a:spcBef>
              <a:buBlip>
                <a:blip r:embed="rId5"/>
              </a:buBlip>
              <a:defRPr/>
            </a:pPr>
            <a:r>
              <a:rPr lang="en-US" sz="2200" dirty="0" smtClean="0"/>
              <a:t>Switching to more economical platforms</a:t>
            </a:r>
          </a:p>
          <a:p>
            <a:pPr marL="800100" lvl="1" indent="-342900">
              <a:spcBef>
                <a:spcPct val="20000"/>
              </a:spcBef>
              <a:buBlip>
                <a:blip r:embed="rId5"/>
              </a:buBlip>
              <a:defRPr/>
            </a:pPr>
            <a:r>
              <a:rPr lang="en-US" sz="2200" dirty="0" smtClean="0"/>
              <a:t>Platform becomes obsolete</a:t>
            </a:r>
          </a:p>
          <a:p>
            <a:pPr marL="800100" lvl="1" indent="-342900">
              <a:spcBef>
                <a:spcPct val="20000"/>
              </a:spcBef>
              <a:buBlip>
                <a:blip r:embed="rId5"/>
              </a:buBlip>
              <a:defRPr/>
            </a:pPr>
            <a:r>
              <a:rPr lang="en-US" sz="2200" dirty="0" smtClean="0"/>
              <a:t>Market &amp; industry demands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money.jpg"/>
          <p:cNvPicPr>
            <a:picLocks noChangeAspect="1"/>
          </p:cNvPicPr>
          <p:nvPr/>
        </p:nvPicPr>
        <p:blipFill>
          <a:blip r:embed="rId3" cstate="print"/>
          <a:stretch>
            <a:fillRect/>
          </a:stretch>
        </p:blipFill>
        <p:spPr>
          <a:xfrm>
            <a:off x="0" y="4110"/>
            <a:ext cx="9144000" cy="6849780"/>
          </a:xfrm>
          <a:prstGeom prst="rect">
            <a:avLst/>
          </a:prstGeom>
        </p:spPr>
      </p:pic>
      <p:sp>
        <p:nvSpPr>
          <p:cNvPr id="2" name="Content Placeholder 1"/>
          <p:cNvSpPr>
            <a:spLocks noGrp="1"/>
          </p:cNvSpPr>
          <p:nvPr>
            <p:ph idx="1"/>
          </p:nvPr>
        </p:nvSpPr>
        <p:spPr>
          <a:xfrm>
            <a:off x="457200" y="1447800"/>
            <a:ext cx="8229600" cy="4525963"/>
          </a:xfrm>
        </p:spPr>
        <p:txBody>
          <a:bodyPr>
            <a:normAutofit/>
          </a:bodyPr>
          <a:lstStyle/>
          <a:p>
            <a:r>
              <a:rPr lang="en-US" sz="2200" dirty="0" smtClean="0"/>
              <a:t>Lots of time and money go into developing an application</a:t>
            </a:r>
          </a:p>
          <a:p>
            <a:pPr lvl="1"/>
            <a:r>
              <a:rPr lang="en-US" sz="2200" dirty="0" smtClean="0"/>
              <a:t>This investment must be protected when platforms change</a:t>
            </a:r>
          </a:p>
          <a:p>
            <a:pPr lvl="1"/>
            <a:r>
              <a:rPr lang="en-US" sz="2200" dirty="0" smtClean="0"/>
              <a:t>Developers need to leverage their existing software  to </a:t>
            </a:r>
            <a:br>
              <a:rPr lang="en-US" sz="2200" dirty="0" smtClean="0"/>
            </a:br>
            <a:r>
              <a:rPr lang="en-US" sz="2200" dirty="0" smtClean="0"/>
              <a:t>re-coup the time and money</a:t>
            </a:r>
          </a:p>
          <a:p>
            <a:pPr lvl="1">
              <a:buNone/>
            </a:pPr>
            <a:endParaRPr lang="en-US" sz="2200" dirty="0" smtClean="0"/>
          </a:p>
          <a:p>
            <a:r>
              <a:rPr lang="en-US" sz="2200" dirty="0" smtClean="0"/>
              <a:t>Software reuse can be accomplished by using an abstraction platform for new code development</a:t>
            </a:r>
          </a:p>
        </p:txBody>
      </p:sp>
      <p:sp>
        <p:nvSpPr>
          <p:cNvPr id="3" name="Title 2"/>
          <p:cNvSpPr>
            <a:spLocks noGrp="1"/>
          </p:cNvSpPr>
          <p:nvPr>
            <p:ph type="ctrTitle"/>
          </p:nvPr>
        </p:nvSpPr>
        <p:spPr/>
        <p:txBody>
          <a:bodyPr/>
          <a:lstStyle/>
          <a:p>
            <a:r>
              <a:rPr lang="en-US" dirty="0" smtClean="0"/>
              <a:t>Advantages of Software Reuse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pt-code.jpg"/>
          <p:cNvPicPr>
            <a:picLocks noGrp="1" noChangeAspect="1"/>
          </p:cNvPicPr>
          <p:nvPr>
            <p:ph idx="1"/>
          </p:nvPr>
        </p:nvPicPr>
        <p:blipFill>
          <a:blip r:embed="rId3" cstate="print"/>
          <a:stretch>
            <a:fillRect/>
          </a:stretch>
        </p:blipFill>
        <p:spPr>
          <a:xfrm>
            <a:off x="0" y="0"/>
            <a:ext cx="9154973" cy="6858000"/>
          </a:xfrm>
        </p:spPr>
      </p:pic>
      <p:sp>
        <p:nvSpPr>
          <p:cNvPr id="3" name="Title 2"/>
          <p:cNvSpPr>
            <a:spLocks noGrp="1"/>
          </p:cNvSpPr>
          <p:nvPr>
            <p:ph type="ctrTitle"/>
          </p:nvPr>
        </p:nvSpPr>
        <p:spPr/>
        <p:txBody>
          <a:bodyPr/>
          <a:lstStyle/>
          <a:p>
            <a:r>
              <a:rPr lang="en-US" dirty="0" smtClean="0"/>
              <a:t>What is Abstraction?</a:t>
            </a:r>
            <a:endParaRPr lang="en-US" dirty="0"/>
          </a:p>
        </p:txBody>
      </p:sp>
      <p:sp>
        <p:nvSpPr>
          <p:cNvPr id="8" name="Content Placeholder 1"/>
          <p:cNvSpPr txBox="1">
            <a:spLocks/>
          </p:cNvSpPr>
          <p:nvPr/>
        </p:nvSpPr>
        <p:spPr>
          <a:xfrm>
            <a:off x="457200" y="1600200"/>
            <a:ext cx="8229600" cy="4525963"/>
          </a:xfrm>
          <a:prstGeom prst="rect">
            <a:avLst/>
          </a:prstGeom>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Tx/>
              <a:buBlip>
                <a:blip r:embed="rId4"/>
              </a:buBlip>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1"/>
          <p:cNvSpPr txBox="1">
            <a:spLocks/>
          </p:cNvSpPr>
          <p:nvPr/>
        </p:nvSpPr>
        <p:spPr>
          <a:xfrm>
            <a:off x="457200" y="1447800"/>
            <a:ext cx="8229600" cy="4525963"/>
          </a:xfrm>
          <a:prstGeom prst="rect">
            <a:avLst/>
          </a:prstGeom>
        </p:spPr>
        <p:txBody>
          <a:bodyPr vert="horz" lIns="91440" tIns="45720" rIns="91440" bIns="45720" rtlCol="0">
            <a:normAutofit/>
          </a:bodyPr>
          <a:lstStyle/>
          <a:p>
            <a:pPr marL="342900" indent="-342900">
              <a:spcBef>
                <a:spcPct val="20000"/>
              </a:spcBef>
              <a:buBlip>
                <a:blip r:embed="rId5"/>
              </a:buBlip>
              <a:defRPr/>
            </a:pPr>
            <a:r>
              <a:rPr lang="en-US" sz="2200" dirty="0" smtClean="0"/>
              <a:t>Abstraction provides the ability to develop software that can be re-used across multiple environments without changing the code</a:t>
            </a:r>
          </a:p>
          <a:p>
            <a:pPr marL="342900" indent="-342900">
              <a:spcBef>
                <a:spcPct val="20000"/>
              </a:spcBef>
              <a:buBlip>
                <a:blip r:embed="rId5"/>
              </a:buBlip>
              <a:defRPr/>
            </a:pPr>
            <a:endParaRPr lang="en-US" sz="2200" dirty="0" smtClean="0"/>
          </a:p>
          <a:p>
            <a:pPr marL="342900" indent="-342900">
              <a:spcBef>
                <a:spcPct val="20000"/>
              </a:spcBef>
              <a:buBlip>
                <a:blip r:embed="rId5"/>
              </a:buBlip>
              <a:defRPr/>
            </a:pPr>
            <a:r>
              <a:rPr lang="en-US" sz="2200" dirty="0" smtClean="0"/>
              <a:t>A good abstraction protects software investment</a:t>
            </a:r>
          </a:p>
          <a:p>
            <a:pPr marL="800100" lvl="1" indent="-342900">
              <a:spcBef>
                <a:spcPct val="20000"/>
              </a:spcBef>
              <a:buBlip>
                <a:blip r:embed="rId4"/>
              </a:buBlip>
              <a:defRPr/>
            </a:pPr>
            <a:r>
              <a:rPr lang="en-US" sz="2200" dirty="0" smtClean="0"/>
              <a:t>Keeps it from being locked-to a particular platform</a:t>
            </a:r>
            <a:br>
              <a:rPr lang="en-US" sz="2200" dirty="0" smtClean="0"/>
            </a:br>
            <a:r>
              <a:rPr lang="en-US" sz="2200" dirty="0" smtClean="0"/>
              <a:t>from day one</a:t>
            </a:r>
          </a:p>
          <a:p>
            <a:pPr marL="342900" indent="-342900">
              <a:spcBef>
                <a:spcPct val="20000"/>
              </a:spcBef>
              <a:buBlip>
                <a:blip r:embed="rId5"/>
              </a:buBlip>
              <a:defRPr/>
            </a:pPr>
            <a:endParaRPr lang="en-US" sz="2400" dirty="0" smtClean="0"/>
          </a:p>
          <a:p>
            <a:pPr marL="342900" indent="-342900">
              <a:spcBef>
                <a:spcPct val="20000"/>
              </a:spcBef>
              <a:buBlip>
                <a:blip r:embed="rId5"/>
              </a:buBlip>
              <a:defRPr/>
            </a:pPr>
            <a:endParaRPr lang="en-US" sz="2400" dirty="0" smtClean="0"/>
          </a:p>
          <a:p>
            <a:pPr marL="342900" indent="-342900">
              <a:spcBef>
                <a:spcPct val="20000"/>
              </a:spcBef>
              <a:buBlip>
                <a:blip r:embed="rId5"/>
              </a:buBlip>
              <a:defRPr/>
            </a:pPr>
            <a:endParaRPr lang="en-US" sz="2400" dirty="0" smtClean="0"/>
          </a:p>
          <a:p>
            <a:pPr marL="342900" indent="-342900">
              <a:spcBef>
                <a:spcPct val="20000"/>
              </a:spcBef>
              <a:buBlip>
                <a:blip r:embed="rId5"/>
              </a:buBlip>
              <a:defRPr/>
            </a:pPr>
            <a:endParaRPr lang="en-US" sz="2400" dirty="0" smtClean="0"/>
          </a:p>
          <a:p>
            <a:pPr marL="342900" indent="-342900">
              <a:spcBef>
                <a:spcPct val="20000"/>
              </a:spcBef>
              <a:buBlip>
                <a:blip r:embed="rId5"/>
              </a:buBlip>
              <a:defRPr/>
            </a:pPr>
            <a:endParaRPr lang="en-US" dirty="0" smtClean="0"/>
          </a:p>
          <a:p>
            <a:pPr marL="342900" marR="0" lvl="0" indent="-342900" algn="l" defTabSz="914400" rtl="0" eaLnBrk="1" fontAlgn="auto" latinLnBrk="0" hangingPunct="1">
              <a:lnSpc>
                <a:spcPct val="100000"/>
              </a:lnSpc>
              <a:spcBef>
                <a:spcPct val="20000"/>
              </a:spcBef>
              <a:spcAft>
                <a:spcPts val="0"/>
              </a:spcAft>
              <a:buClrTx/>
              <a:buSzTx/>
              <a:buFontTx/>
              <a:buBlip>
                <a:blip r:embed="rId5"/>
              </a:buBlip>
              <a:tabLst/>
              <a:defRPr/>
            </a:pPr>
            <a:endParaRPr lang="en-US" dirty="0" smtClean="0"/>
          </a:p>
          <a:p>
            <a:pPr marL="342900" marR="0" lvl="0" indent="-342900" algn="l" defTabSz="914400" rtl="0" eaLnBrk="1" fontAlgn="auto" latinLnBrk="0" hangingPunct="1">
              <a:lnSpc>
                <a:spcPct val="100000"/>
              </a:lnSpc>
              <a:spcBef>
                <a:spcPct val="20000"/>
              </a:spcBef>
              <a:spcAft>
                <a:spcPts val="0"/>
              </a:spcAft>
              <a:buClrTx/>
              <a:buSzTx/>
              <a:buFontTx/>
              <a:buBlip>
                <a:blip r:embed="rId5"/>
              </a:buBlip>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pt-code.jpg"/>
          <p:cNvPicPr>
            <a:picLocks noGrp="1" noChangeAspect="1"/>
          </p:cNvPicPr>
          <p:nvPr>
            <p:ph idx="1"/>
          </p:nvPr>
        </p:nvPicPr>
        <p:blipFill>
          <a:blip r:embed="rId2" cstate="print"/>
          <a:stretch>
            <a:fillRect/>
          </a:stretch>
        </p:blipFill>
        <p:spPr>
          <a:xfrm>
            <a:off x="0" y="0"/>
            <a:ext cx="9154973" cy="6858000"/>
          </a:xfrm>
        </p:spPr>
      </p:pic>
      <p:sp>
        <p:nvSpPr>
          <p:cNvPr id="3" name="Title 2"/>
          <p:cNvSpPr>
            <a:spLocks noGrp="1"/>
          </p:cNvSpPr>
          <p:nvPr>
            <p:ph type="ctrTitle"/>
          </p:nvPr>
        </p:nvSpPr>
        <p:spPr/>
        <p:txBody>
          <a:bodyPr/>
          <a:lstStyle/>
          <a:p>
            <a:r>
              <a:rPr lang="en-US" dirty="0" smtClean="0"/>
              <a:t>Importance of Abstraction</a:t>
            </a:r>
            <a:endParaRPr lang="en-US" dirty="0"/>
          </a:p>
        </p:txBody>
      </p:sp>
      <p:sp>
        <p:nvSpPr>
          <p:cNvPr id="8" name="Content Placeholder 1"/>
          <p:cNvSpPr txBox="1">
            <a:spLocks/>
          </p:cNvSpPr>
          <p:nvPr/>
        </p:nvSpPr>
        <p:spPr>
          <a:xfrm>
            <a:off x="457200" y="1600200"/>
            <a:ext cx="8229600" cy="4525963"/>
          </a:xfrm>
          <a:prstGeom prst="rect">
            <a:avLst/>
          </a:prstGeom>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1"/>
          <p:cNvSpPr txBox="1">
            <a:spLocks/>
          </p:cNvSpPr>
          <p:nvPr/>
        </p:nvSpPr>
        <p:spPr>
          <a:xfrm>
            <a:off x="457200" y="1447800"/>
            <a:ext cx="8229600" cy="4525963"/>
          </a:xfrm>
          <a:prstGeom prst="rect">
            <a:avLst/>
          </a:prstGeom>
        </p:spPr>
        <p:txBody>
          <a:bodyPr vert="horz" lIns="91440" tIns="45720" rIns="91440" bIns="45720" rtlCol="0">
            <a:normAutofit/>
          </a:bodyPr>
          <a:lstStyle/>
          <a:p>
            <a:pPr marL="342900" indent="-342900">
              <a:spcBef>
                <a:spcPct val="20000"/>
              </a:spcBef>
              <a:buBlip>
                <a:blip r:embed="rId4"/>
              </a:buBlip>
              <a:defRPr/>
            </a:pPr>
            <a:r>
              <a:rPr lang="en-US" sz="2200" dirty="0" smtClean="0"/>
              <a:t>Negates future porting issues and protects the code</a:t>
            </a:r>
          </a:p>
          <a:p>
            <a:pPr marL="800100" lvl="1" indent="-342900">
              <a:spcBef>
                <a:spcPct val="20000"/>
              </a:spcBef>
              <a:buBlip>
                <a:blip r:embed="rId3"/>
              </a:buBlip>
              <a:defRPr/>
            </a:pPr>
            <a:r>
              <a:rPr lang="en-US" sz="2200" dirty="0" smtClean="0"/>
              <a:t>Avoids shifting the focus from the organization’s core competencies</a:t>
            </a:r>
          </a:p>
          <a:p>
            <a:pPr marL="800100" lvl="1" indent="-342900">
              <a:spcBef>
                <a:spcPct val="20000"/>
              </a:spcBef>
              <a:buBlip>
                <a:blip r:embed="rId3"/>
              </a:buBlip>
              <a:defRPr/>
            </a:pPr>
            <a:endParaRPr lang="en-US" sz="2200" dirty="0" smtClean="0"/>
          </a:p>
          <a:p>
            <a:pPr marL="342900" indent="-342900">
              <a:spcBef>
                <a:spcPct val="20000"/>
              </a:spcBef>
              <a:buBlip>
                <a:blip r:embed="rId4"/>
              </a:buBlip>
              <a:defRPr/>
            </a:pPr>
            <a:r>
              <a:rPr lang="en-US" sz="2200" dirty="0" smtClean="0"/>
              <a:t>Ensures that the fundamental OS resources behave the same across all platforms</a:t>
            </a:r>
          </a:p>
          <a:p>
            <a:pPr marL="342900" indent="-342900">
              <a:spcBef>
                <a:spcPct val="20000"/>
              </a:spcBef>
              <a:defRPr/>
            </a:pPr>
            <a:endParaRPr lang="en-US" sz="2200" dirty="0" smtClean="0"/>
          </a:p>
          <a:p>
            <a:pPr marL="342900" indent="-342900">
              <a:spcBef>
                <a:spcPct val="20000"/>
              </a:spcBef>
              <a:buBlip>
                <a:blip r:embed="rId4"/>
              </a:buBlip>
              <a:defRPr/>
            </a:pPr>
            <a:r>
              <a:rPr lang="en-US" sz="2200" dirty="0" smtClean="0"/>
              <a:t>Reduces potential learning curve and makes </a:t>
            </a:r>
            <a:br>
              <a:rPr lang="en-US" sz="2200" dirty="0" smtClean="0"/>
            </a:br>
            <a:r>
              <a:rPr lang="en-US" sz="2200" dirty="0" smtClean="0"/>
              <a:t>the concept of code reuse easier to adopt</a:t>
            </a:r>
          </a:p>
          <a:p>
            <a:pPr marL="342900" indent="-342900">
              <a:spcBef>
                <a:spcPct val="20000"/>
              </a:spcBef>
              <a:buBlip>
                <a:blip r:embed="rId4"/>
              </a:buBlip>
              <a:defRPr/>
            </a:pPr>
            <a:endParaRPr lang="en-US" sz="2400" dirty="0" smtClean="0"/>
          </a:p>
          <a:p>
            <a:pPr marL="342900" indent="-342900">
              <a:spcBef>
                <a:spcPct val="20000"/>
              </a:spcBef>
              <a:buBlip>
                <a:blip r:embed="rId4"/>
              </a:buBlip>
              <a:defRPr/>
            </a:pPr>
            <a:endParaRPr lang="en-US" sz="2400" dirty="0" smtClean="0"/>
          </a:p>
          <a:p>
            <a:pPr marL="342900" indent="-342900">
              <a:spcBef>
                <a:spcPct val="20000"/>
              </a:spcBef>
              <a:buBlip>
                <a:blip r:embed="rId4"/>
              </a:buBlip>
              <a:defRPr/>
            </a:pPr>
            <a:endParaRPr lang="en-US" sz="2400" dirty="0" smtClean="0"/>
          </a:p>
          <a:p>
            <a:pPr marL="342900" indent="-342900">
              <a:spcBef>
                <a:spcPct val="20000"/>
              </a:spcBef>
              <a:buBlip>
                <a:blip r:embed="rId4"/>
              </a:buBlip>
              <a:defRPr/>
            </a:pPr>
            <a:endParaRPr lang="en-US" dirty="0" smtClean="0"/>
          </a:p>
          <a:p>
            <a:pPr marL="342900" marR="0" lvl="0" indent="-342900" algn="l" defTabSz="914400" rtl="0" eaLnBrk="1" fontAlgn="auto" latinLnBrk="0" hangingPunct="1">
              <a:lnSpc>
                <a:spcPct val="100000"/>
              </a:lnSpc>
              <a:spcBef>
                <a:spcPct val="20000"/>
              </a:spcBef>
              <a:spcAft>
                <a:spcPts val="0"/>
              </a:spcAft>
              <a:buClrTx/>
              <a:buSzTx/>
              <a:buFontTx/>
              <a:buBlip>
                <a:blip r:embed="rId4"/>
              </a:buBlip>
              <a:tabLst/>
              <a:defRPr/>
            </a:pPr>
            <a:endParaRPr lang="en-US" dirty="0" smtClean="0"/>
          </a:p>
          <a:p>
            <a:pPr marL="342900" marR="0" lvl="0" indent="-342900" algn="l" defTabSz="914400" rtl="0" eaLnBrk="1" fontAlgn="auto" latinLnBrk="0" hangingPunct="1">
              <a:lnSpc>
                <a:spcPct val="100000"/>
              </a:lnSpc>
              <a:spcBef>
                <a:spcPct val="20000"/>
              </a:spcBef>
              <a:spcAft>
                <a:spcPts val="0"/>
              </a:spcAft>
              <a:buClrTx/>
              <a:buSzTx/>
              <a:buFontTx/>
              <a:buBlip>
                <a:blip r:embed="rId4"/>
              </a:buBlip>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pt-code.jpg"/>
          <p:cNvPicPr>
            <a:picLocks noGrp="1" noChangeAspect="1"/>
          </p:cNvPicPr>
          <p:nvPr>
            <p:ph idx="1"/>
          </p:nvPr>
        </p:nvPicPr>
        <p:blipFill>
          <a:blip r:embed="rId3" cstate="print"/>
          <a:stretch>
            <a:fillRect/>
          </a:stretch>
        </p:blipFill>
        <p:spPr>
          <a:xfrm>
            <a:off x="0" y="0"/>
            <a:ext cx="9154973" cy="6858000"/>
          </a:xfrm>
        </p:spPr>
      </p:pic>
      <p:sp>
        <p:nvSpPr>
          <p:cNvPr id="3" name="Title 2"/>
          <p:cNvSpPr>
            <a:spLocks noGrp="1"/>
          </p:cNvSpPr>
          <p:nvPr>
            <p:ph type="ctrTitle"/>
          </p:nvPr>
        </p:nvSpPr>
        <p:spPr/>
        <p:txBody>
          <a:bodyPr/>
          <a:lstStyle/>
          <a:p>
            <a:r>
              <a:rPr lang="en-US" dirty="0" smtClean="0"/>
              <a:t>Importance of Abstraction</a:t>
            </a:r>
            <a:endParaRPr lang="en-US" dirty="0"/>
          </a:p>
        </p:txBody>
      </p:sp>
      <p:sp>
        <p:nvSpPr>
          <p:cNvPr id="8" name="Content Placeholder 1"/>
          <p:cNvSpPr txBox="1">
            <a:spLocks/>
          </p:cNvSpPr>
          <p:nvPr/>
        </p:nvSpPr>
        <p:spPr>
          <a:xfrm>
            <a:off x="457200" y="1600200"/>
            <a:ext cx="8229600" cy="4525963"/>
          </a:xfrm>
          <a:prstGeom prst="rect">
            <a:avLst/>
          </a:prstGeom>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Tx/>
              <a:buBlip>
                <a:blip r:embed="rId4"/>
              </a:buBlip>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1"/>
          <p:cNvSpPr txBox="1">
            <a:spLocks/>
          </p:cNvSpPr>
          <p:nvPr/>
        </p:nvSpPr>
        <p:spPr>
          <a:xfrm>
            <a:off x="457200" y="1447800"/>
            <a:ext cx="8229600" cy="4724400"/>
          </a:xfrm>
          <a:prstGeom prst="rect">
            <a:avLst/>
          </a:prstGeom>
        </p:spPr>
        <p:txBody>
          <a:bodyPr vert="horz" lIns="91440" tIns="45720" rIns="91440" bIns="45720" rtlCol="0">
            <a:normAutofit/>
          </a:bodyPr>
          <a:lstStyle/>
          <a:p>
            <a:pPr marL="342900" indent="-342900">
              <a:spcBef>
                <a:spcPct val="20000"/>
              </a:spcBef>
              <a:buBlip>
                <a:blip r:embed="rId5"/>
              </a:buBlip>
              <a:defRPr/>
            </a:pPr>
            <a:r>
              <a:rPr lang="en-US" sz="2200" dirty="0" smtClean="0"/>
              <a:t>Allows for development of host based proof-of-concept application quickly</a:t>
            </a:r>
          </a:p>
          <a:p>
            <a:pPr marL="342900" indent="-342900">
              <a:spcBef>
                <a:spcPct val="20000"/>
              </a:spcBef>
              <a:buBlip>
                <a:blip r:embed="rId5"/>
              </a:buBlip>
              <a:defRPr/>
            </a:pPr>
            <a:endParaRPr lang="en-US" sz="2200" dirty="0" smtClean="0"/>
          </a:p>
          <a:p>
            <a:pPr marL="342900" indent="-342900">
              <a:spcBef>
                <a:spcPct val="20000"/>
              </a:spcBef>
              <a:buBlip>
                <a:blip r:embed="rId5"/>
              </a:buBlip>
              <a:defRPr/>
            </a:pPr>
            <a:r>
              <a:rPr lang="en-US" sz="2200" dirty="0" smtClean="0"/>
              <a:t>Product development knowledge is not locked</a:t>
            </a:r>
            <a:br>
              <a:rPr lang="en-US" sz="2200" dirty="0" smtClean="0"/>
            </a:br>
            <a:r>
              <a:rPr lang="en-US" sz="2200" dirty="0" smtClean="0"/>
              <a:t>to a specific vendor’s tools, IDE or platform</a:t>
            </a:r>
          </a:p>
          <a:p>
            <a:pPr marL="342900" indent="-342900">
              <a:spcBef>
                <a:spcPct val="20000"/>
              </a:spcBef>
              <a:buBlip>
                <a:blip r:embed="rId5"/>
              </a:buBlip>
              <a:defRPr/>
            </a:pPr>
            <a:endParaRPr lang="en-US" sz="2200" dirty="0" smtClean="0"/>
          </a:p>
          <a:p>
            <a:pPr marL="342900" indent="-342900">
              <a:spcBef>
                <a:spcPct val="20000"/>
              </a:spcBef>
              <a:buBlip>
                <a:blip r:embed="rId5"/>
              </a:buBlip>
              <a:defRPr/>
            </a:pPr>
            <a:r>
              <a:rPr lang="en-US" sz="2200" dirty="0" smtClean="0"/>
              <a:t>Hardware changes won’t impact applications</a:t>
            </a:r>
          </a:p>
          <a:p>
            <a:pPr marL="800100" lvl="1" indent="-342900">
              <a:spcBef>
                <a:spcPct val="20000"/>
              </a:spcBef>
              <a:buBlip>
                <a:blip r:embed="rId4"/>
              </a:buBlip>
              <a:defRPr/>
            </a:pPr>
            <a:r>
              <a:rPr lang="en-US" sz="2200" dirty="0" smtClean="0"/>
              <a:t>Application development team can keep</a:t>
            </a:r>
            <a:br>
              <a:rPr lang="en-US" sz="2200" dirty="0" smtClean="0"/>
            </a:br>
            <a:r>
              <a:rPr lang="en-US" sz="2200" dirty="0" smtClean="0"/>
              <a:t>developing without worrying about </a:t>
            </a:r>
            <a:br>
              <a:rPr lang="en-US" sz="2200" dirty="0" smtClean="0"/>
            </a:br>
            <a:r>
              <a:rPr lang="en-US" sz="2200" dirty="0" smtClean="0"/>
              <a:t>changes to the hardware or underlying </a:t>
            </a:r>
            <a:br>
              <a:rPr lang="en-US" sz="2200" dirty="0" smtClean="0"/>
            </a:br>
            <a:r>
              <a:rPr lang="en-US" sz="2200" dirty="0" smtClean="0"/>
              <a:t>platform</a:t>
            </a:r>
          </a:p>
          <a:p>
            <a:pPr marL="342900" indent="-342900">
              <a:spcBef>
                <a:spcPct val="20000"/>
              </a:spcBef>
              <a:buBlip>
                <a:blip r:embed="rId5"/>
              </a:buBlip>
              <a:defRPr/>
            </a:pPr>
            <a:endParaRPr lang="en-US" sz="2400" dirty="0" smtClean="0"/>
          </a:p>
          <a:p>
            <a:pPr marL="342900" indent="-342900">
              <a:spcBef>
                <a:spcPct val="20000"/>
              </a:spcBef>
              <a:buBlip>
                <a:blip r:embed="rId5"/>
              </a:buBlip>
              <a:defRPr/>
            </a:pPr>
            <a:endParaRPr lang="en-US" sz="2400" dirty="0" smtClean="0"/>
          </a:p>
          <a:p>
            <a:pPr marL="342900" indent="-342900">
              <a:spcBef>
                <a:spcPct val="20000"/>
              </a:spcBef>
              <a:buBlip>
                <a:blip r:embed="rId5"/>
              </a:buBlip>
              <a:defRPr/>
            </a:pPr>
            <a:endParaRPr lang="en-US" dirty="0" smtClean="0"/>
          </a:p>
          <a:p>
            <a:pPr marL="342900" marR="0" lvl="0" indent="-342900" algn="l" defTabSz="914400" rtl="0" eaLnBrk="1" fontAlgn="auto" latinLnBrk="0" hangingPunct="1">
              <a:lnSpc>
                <a:spcPct val="100000"/>
              </a:lnSpc>
              <a:spcBef>
                <a:spcPct val="20000"/>
              </a:spcBef>
              <a:spcAft>
                <a:spcPts val="0"/>
              </a:spcAft>
              <a:buClrTx/>
              <a:buSzTx/>
              <a:buFontTx/>
              <a:buBlip>
                <a:blip r:embed="rId5"/>
              </a:buBlip>
              <a:tabLst/>
              <a:defRPr/>
            </a:pPr>
            <a:endParaRPr lang="en-US" dirty="0" smtClean="0"/>
          </a:p>
          <a:p>
            <a:pPr marL="342900" marR="0" lvl="0" indent="-342900" algn="l" defTabSz="914400" rtl="0" eaLnBrk="1" fontAlgn="auto" latinLnBrk="0" hangingPunct="1">
              <a:lnSpc>
                <a:spcPct val="100000"/>
              </a:lnSpc>
              <a:spcBef>
                <a:spcPct val="20000"/>
              </a:spcBef>
              <a:spcAft>
                <a:spcPts val="0"/>
              </a:spcAft>
              <a:buClrTx/>
              <a:buSzTx/>
              <a:buFontTx/>
              <a:buBlip>
                <a:blip r:embed="rId5"/>
              </a:buBlip>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pt-code.jpg"/>
          <p:cNvPicPr>
            <a:picLocks noGrp="1" noChangeAspect="1"/>
          </p:cNvPicPr>
          <p:nvPr>
            <p:ph idx="1"/>
          </p:nvPr>
        </p:nvPicPr>
        <p:blipFill>
          <a:blip r:embed="rId3" cstate="print"/>
          <a:stretch>
            <a:fillRect/>
          </a:stretch>
        </p:blipFill>
        <p:spPr>
          <a:xfrm>
            <a:off x="0" y="0"/>
            <a:ext cx="9154973" cy="6858000"/>
          </a:xfrm>
        </p:spPr>
      </p:pic>
      <p:sp>
        <p:nvSpPr>
          <p:cNvPr id="3" name="Title 2"/>
          <p:cNvSpPr>
            <a:spLocks noGrp="1"/>
          </p:cNvSpPr>
          <p:nvPr>
            <p:ph type="ctrTitle"/>
          </p:nvPr>
        </p:nvSpPr>
        <p:spPr/>
        <p:txBody>
          <a:bodyPr/>
          <a:lstStyle/>
          <a:p>
            <a:r>
              <a:rPr lang="en-US" dirty="0" smtClean="0"/>
              <a:t>Challenges in Abstraction</a:t>
            </a:r>
            <a:endParaRPr lang="en-US" dirty="0"/>
          </a:p>
        </p:txBody>
      </p:sp>
      <p:sp>
        <p:nvSpPr>
          <p:cNvPr id="8" name="Content Placeholder 1"/>
          <p:cNvSpPr txBox="1">
            <a:spLocks/>
          </p:cNvSpPr>
          <p:nvPr/>
        </p:nvSpPr>
        <p:spPr>
          <a:xfrm>
            <a:off x="457200" y="1600200"/>
            <a:ext cx="8229600" cy="4525963"/>
          </a:xfrm>
          <a:prstGeom prst="rect">
            <a:avLst/>
          </a:prstGeom>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Tx/>
              <a:buBlip>
                <a:blip r:embed="rId4"/>
              </a:buBlip>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1"/>
          <p:cNvSpPr txBox="1">
            <a:spLocks/>
          </p:cNvSpPr>
          <p:nvPr/>
        </p:nvSpPr>
        <p:spPr>
          <a:xfrm>
            <a:off x="457200" y="1447800"/>
            <a:ext cx="8229600" cy="4525963"/>
          </a:xfrm>
          <a:prstGeom prst="rect">
            <a:avLst/>
          </a:prstGeom>
        </p:spPr>
        <p:txBody>
          <a:bodyPr vert="horz" lIns="91440" tIns="45720" rIns="91440" bIns="45720" rtlCol="0">
            <a:normAutofit/>
          </a:bodyPr>
          <a:lstStyle/>
          <a:p>
            <a:pPr marL="342900" indent="-342900">
              <a:spcBef>
                <a:spcPct val="20000"/>
              </a:spcBef>
              <a:buBlip>
                <a:blip r:embed="rId5"/>
              </a:buBlip>
              <a:defRPr/>
            </a:pPr>
            <a:r>
              <a:rPr lang="en-US" sz="2200" dirty="0" smtClean="0"/>
              <a:t>Has to support a variety of operating systems and account for new versions in the future</a:t>
            </a:r>
          </a:p>
          <a:p>
            <a:pPr marL="342900" indent="-342900">
              <a:spcBef>
                <a:spcPct val="20000"/>
              </a:spcBef>
              <a:buBlip>
                <a:blip r:embed="rId5"/>
              </a:buBlip>
              <a:defRPr/>
            </a:pPr>
            <a:endParaRPr lang="en-US" sz="2200" dirty="0" smtClean="0"/>
          </a:p>
          <a:p>
            <a:pPr marL="342900" indent="-342900">
              <a:spcBef>
                <a:spcPct val="20000"/>
              </a:spcBef>
              <a:buBlip>
                <a:blip r:embed="rId5"/>
              </a:buBlip>
              <a:defRPr/>
            </a:pPr>
            <a:r>
              <a:rPr lang="en-US" sz="2200" dirty="0" smtClean="0"/>
              <a:t>Should not impact the application’s performance</a:t>
            </a:r>
          </a:p>
          <a:p>
            <a:pPr marL="342900" indent="-342900">
              <a:spcBef>
                <a:spcPct val="20000"/>
              </a:spcBef>
              <a:buBlip>
                <a:blip r:embed="rId5"/>
              </a:buBlip>
              <a:defRPr/>
            </a:pPr>
            <a:endParaRPr lang="en-US" sz="2200" dirty="0" smtClean="0"/>
          </a:p>
          <a:p>
            <a:pPr marL="342900" indent="-342900">
              <a:spcBef>
                <a:spcPct val="20000"/>
              </a:spcBef>
              <a:buBlip>
                <a:blip r:embed="rId5"/>
              </a:buBlip>
              <a:defRPr/>
            </a:pPr>
            <a:r>
              <a:rPr lang="en-US" sz="2200" dirty="0" smtClean="0"/>
              <a:t>Should not fully rely on the underlying OS</a:t>
            </a:r>
          </a:p>
          <a:p>
            <a:pPr marL="342900" indent="-342900">
              <a:spcBef>
                <a:spcPct val="20000"/>
              </a:spcBef>
              <a:buBlip>
                <a:blip r:embed="rId5"/>
              </a:buBlip>
              <a:defRPr/>
            </a:pPr>
            <a:endParaRPr lang="en-US" dirty="0" smtClean="0"/>
          </a:p>
          <a:p>
            <a:pPr marL="342900" marR="0" lvl="0" indent="-342900" algn="l" defTabSz="914400" rtl="0" eaLnBrk="1" fontAlgn="auto" latinLnBrk="0" hangingPunct="1">
              <a:lnSpc>
                <a:spcPct val="100000"/>
              </a:lnSpc>
              <a:spcBef>
                <a:spcPct val="20000"/>
              </a:spcBef>
              <a:spcAft>
                <a:spcPts val="0"/>
              </a:spcAft>
              <a:buClrTx/>
              <a:buSzTx/>
              <a:buFontTx/>
              <a:buBlip>
                <a:blip r:embed="rId5"/>
              </a:buBlip>
              <a:tabLst/>
              <a:defRPr/>
            </a:pPr>
            <a:endParaRPr lang="en-US" dirty="0" smtClean="0"/>
          </a:p>
          <a:p>
            <a:pPr marL="342900" marR="0" lvl="0" indent="-342900" algn="l" defTabSz="914400" rtl="0" eaLnBrk="1" fontAlgn="auto" latinLnBrk="0" hangingPunct="1">
              <a:lnSpc>
                <a:spcPct val="100000"/>
              </a:lnSpc>
              <a:spcBef>
                <a:spcPct val="20000"/>
              </a:spcBef>
              <a:spcAft>
                <a:spcPts val="0"/>
              </a:spcAft>
              <a:buClrTx/>
              <a:buSzTx/>
              <a:buFontTx/>
              <a:buBlip>
                <a:blip r:embed="rId5"/>
              </a:buBlip>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ALpwrpnt.png"/>
          <p:cNvPicPr>
            <a:picLocks noGrp="1" noChangeAspect="1"/>
          </p:cNvPicPr>
          <p:nvPr>
            <p:ph idx="1"/>
          </p:nvPr>
        </p:nvPicPr>
        <p:blipFill>
          <a:blip r:embed="rId2" cstate="print"/>
          <a:stretch>
            <a:fillRect/>
          </a:stretch>
        </p:blipFill>
        <p:spPr>
          <a:xfrm>
            <a:off x="0" y="0"/>
            <a:ext cx="9143245" cy="6857434"/>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pwrpnt6.jpg"/>
          <p:cNvPicPr>
            <a:picLocks noChangeAspect="1"/>
          </p:cNvPicPr>
          <p:nvPr/>
        </p:nvPicPr>
        <p:blipFill>
          <a:blip r:embed="rId2" cstate="print"/>
          <a:stretch>
            <a:fillRect/>
          </a:stretch>
        </p:blipFill>
        <p:spPr>
          <a:xfrm>
            <a:off x="0" y="4566"/>
            <a:ext cx="9144000" cy="6848868"/>
          </a:xfrm>
          <a:prstGeom prst="rect">
            <a:avLst/>
          </a:prstGeom>
        </p:spPr>
      </p:pic>
      <p:sp>
        <p:nvSpPr>
          <p:cNvPr id="24578" name="Title 1"/>
          <p:cNvSpPr>
            <a:spLocks noGrp="1"/>
          </p:cNvSpPr>
          <p:nvPr>
            <p:ph type="title"/>
          </p:nvPr>
        </p:nvSpPr>
        <p:spPr>
          <a:xfrm>
            <a:off x="457200" y="1447800"/>
            <a:ext cx="8229600" cy="457200"/>
          </a:xfrm>
        </p:spPr>
        <p:txBody>
          <a:bodyPr>
            <a:normAutofit/>
          </a:bodyPr>
          <a:lstStyle/>
          <a:p>
            <a:r>
              <a:rPr lang="en-US" sz="2400" dirty="0" smtClean="0">
                <a:latin typeface="Arial" charset="0"/>
                <a:cs typeface="Arial" charset="0"/>
              </a:rPr>
              <a:t>For More Information</a:t>
            </a:r>
          </a:p>
        </p:txBody>
      </p:sp>
      <p:sp>
        <p:nvSpPr>
          <p:cNvPr id="24579" name="Content Placeholder 2"/>
          <p:cNvSpPr>
            <a:spLocks noGrp="1"/>
          </p:cNvSpPr>
          <p:nvPr>
            <p:ph idx="1"/>
          </p:nvPr>
        </p:nvSpPr>
        <p:spPr>
          <a:xfrm>
            <a:off x="457200" y="2057400"/>
            <a:ext cx="8229600" cy="4191000"/>
          </a:xfrm>
        </p:spPr>
        <p:txBody>
          <a:bodyPr>
            <a:normAutofit lnSpcReduction="10000"/>
          </a:bodyPr>
          <a:lstStyle/>
          <a:p>
            <a:pPr>
              <a:lnSpc>
                <a:spcPct val="90000"/>
              </a:lnSpc>
              <a:buBlip>
                <a:blip r:embed="rId3"/>
              </a:buBlip>
            </a:pPr>
            <a:r>
              <a:rPr lang="en-US" sz="2400" dirty="0" smtClean="0"/>
              <a:t>To download MapuSoft’s free software evaluation visit</a:t>
            </a:r>
            <a:r>
              <a:rPr lang="en-US" sz="2400" dirty="0" smtClean="0"/>
              <a:t>: </a:t>
            </a:r>
            <a:r>
              <a:rPr lang="en-US" sz="2400" dirty="0" smtClean="0">
                <a:hlinkClick r:id="rId4"/>
              </a:rPr>
              <a:t>http://mapusoft.com/downloads/</a:t>
            </a:r>
            <a:r>
              <a:rPr lang="en-US" sz="2400" dirty="0" smtClean="0"/>
              <a:t> </a:t>
            </a:r>
            <a:endParaRPr lang="en-US" sz="2400" dirty="0" smtClean="0"/>
          </a:p>
          <a:p>
            <a:pPr>
              <a:lnSpc>
                <a:spcPct val="90000"/>
              </a:lnSpc>
              <a:buBlip>
                <a:blip r:embed="rId3"/>
              </a:buBlip>
            </a:pPr>
            <a:endParaRPr lang="en-US" sz="2400" dirty="0" smtClean="0"/>
          </a:p>
          <a:p>
            <a:pPr>
              <a:lnSpc>
                <a:spcPct val="90000"/>
              </a:lnSpc>
              <a:buBlip>
                <a:blip r:embed="rId3"/>
              </a:buBlip>
            </a:pPr>
            <a:r>
              <a:rPr lang="en-US" sz="2400" dirty="0" smtClean="0"/>
              <a:t>For </a:t>
            </a:r>
            <a:r>
              <a:rPr lang="en-US" sz="2400" dirty="0" smtClean="0"/>
              <a:t>any additional information please contact MapuSoft </a:t>
            </a:r>
            <a:r>
              <a:rPr lang="en-US" sz="2400" dirty="0" smtClean="0"/>
              <a:t>at: </a:t>
            </a:r>
            <a:r>
              <a:rPr lang="en-US" sz="2400" dirty="0" smtClean="0">
                <a:hlinkClick r:id="rId5"/>
              </a:rPr>
              <a:t>http</a:t>
            </a:r>
            <a:r>
              <a:rPr lang="en-US" sz="2400" dirty="0" smtClean="0">
                <a:hlinkClick r:id="rId5"/>
              </a:rPr>
              <a:t>://</a:t>
            </a:r>
            <a:r>
              <a:rPr lang="en-US" sz="2400" dirty="0" smtClean="0">
                <a:hlinkClick r:id="rId5"/>
              </a:rPr>
              <a:t>mapusoft.com/contact/</a:t>
            </a:r>
            <a:endParaRPr lang="en-US" sz="2400" dirty="0" smtClean="0"/>
          </a:p>
          <a:p>
            <a:pPr>
              <a:lnSpc>
                <a:spcPct val="90000"/>
              </a:lnSpc>
              <a:buNone/>
            </a:pPr>
            <a:endParaRPr lang="en-US" sz="2400" dirty="0" smtClean="0"/>
          </a:p>
          <a:p>
            <a:pPr>
              <a:lnSpc>
                <a:spcPct val="90000"/>
              </a:lnSpc>
              <a:buBlip>
                <a:blip r:embed="rId3"/>
              </a:buBlip>
            </a:pPr>
            <a:r>
              <a:rPr lang="en-US" sz="2400" dirty="0" smtClean="0"/>
              <a:t>Toll </a:t>
            </a:r>
            <a:r>
              <a:rPr lang="en-US" sz="2400" dirty="0" smtClean="0"/>
              <a:t>Free: 1-877-MAPUSOFT</a:t>
            </a:r>
            <a:r>
              <a:rPr lang="en-US" sz="1800" dirty="0" smtClean="0"/>
              <a:t>	</a:t>
            </a:r>
          </a:p>
          <a:p>
            <a:pPr>
              <a:lnSpc>
                <a:spcPct val="90000"/>
              </a:lnSpc>
              <a:buFont typeface="Arial" charset="0"/>
              <a:buNone/>
            </a:pPr>
            <a:endParaRPr lang="en-US" sz="1200" dirty="0" smtClean="0"/>
          </a:p>
          <a:p>
            <a:pPr>
              <a:lnSpc>
                <a:spcPct val="90000"/>
              </a:lnSpc>
              <a:buFont typeface="Arial" charset="0"/>
              <a:buNone/>
            </a:pPr>
            <a:endParaRPr lang="en-US" sz="1200" dirty="0" smtClean="0"/>
          </a:p>
          <a:p>
            <a:pPr>
              <a:lnSpc>
                <a:spcPct val="90000"/>
              </a:lnSpc>
              <a:buFont typeface="Arial" charset="0"/>
              <a:buNone/>
            </a:pPr>
            <a:endParaRPr lang="en-US" sz="1200" dirty="0" smtClean="0"/>
          </a:p>
          <a:p>
            <a:pPr>
              <a:lnSpc>
                <a:spcPct val="90000"/>
              </a:lnSpc>
              <a:buFont typeface="Arial" charset="0"/>
              <a:buNone/>
            </a:pPr>
            <a:endParaRPr lang="en-US" sz="1200" dirty="0" smtClean="0"/>
          </a:p>
          <a:p>
            <a:pPr>
              <a:lnSpc>
                <a:spcPct val="90000"/>
              </a:lnSpc>
              <a:buFont typeface="Arial" charset="0"/>
              <a:buNone/>
            </a:pPr>
            <a:endParaRPr lang="en-US" sz="1200" dirty="0" smtClean="0"/>
          </a:p>
          <a:p>
            <a:pPr>
              <a:lnSpc>
                <a:spcPct val="90000"/>
              </a:lnSpc>
              <a:buFont typeface="Arial" charset="0"/>
              <a:buNone/>
            </a:pPr>
            <a:r>
              <a:rPr lang="en-US" sz="1200" dirty="0" smtClean="0"/>
              <a:t>	OS Changer, OS Abstractor, Cross-OS, OS Simulator, OS PAL, Ada-C/C++ Changer and Mapusoft are trademarks of Mapusoft Technologies, Inc. All other brands or product names are the property of their respective holders. This content is copyrighted by MapuSoft. Content is subject to change without notice.	</a:t>
            </a:r>
          </a:p>
          <a:p>
            <a:pPr>
              <a:lnSpc>
                <a:spcPct val="90000"/>
              </a:lnSpc>
              <a:buFont typeface="Arial" charset="0"/>
              <a:buNone/>
            </a:pPr>
            <a:r>
              <a:rPr lang="en-US" sz="1200" dirty="0" smtClean="0"/>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1167</Words>
  <Application>Microsoft Office PowerPoint</Application>
  <PresentationFormat>On-screen Show (4:3)</PresentationFormat>
  <Paragraphs>101</Paragraphs>
  <Slides>9</Slides>
  <Notes>6</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Developing OS Agnostic Embedded Applications</vt:lpstr>
      <vt:lpstr>Getting Locked-In</vt:lpstr>
      <vt:lpstr>Advantages of Software Reuse</vt:lpstr>
      <vt:lpstr>What is Abstraction?</vt:lpstr>
      <vt:lpstr>Importance of Abstraction</vt:lpstr>
      <vt:lpstr>Importance of Abstraction</vt:lpstr>
      <vt:lpstr>Challenges in Abstraction</vt:lpstr>
      <vt:lpstr>Slide 8</vt:lpstr>
      <vt:lpstr>For More Information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OS Agnostic Embedded Applications</dc:title>
  <dc:creator>Marianne Crowe</dc:creator>
  <cp:lastModifiedBy>Marianne Crowe</cp:lastModifiedBy>
  <cp:revision>5</cp:revision>
  <dcterms:created xsi:type="dcterms:W3CDTF">2011-04-11T16:34:43Z</dcterms:created>
  <dcterms:modified xsi:type="dcterms:W3CDTF">2011-04-21T20:46:56Z</dcterms:modified>
</cp:coreProperties>
</file>