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262" r:id="rId4"/>
    <p:sldId id="263" r:id="rId5"/>
    <p:sldId id="264" r:id="rId6"/>
    <p:sldId id="267" r:id="rId7"/>
    <p:sldId id="258"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0BD2F-C7D5-4918-BA37-DCADAC5569BD}" type="datetimeFigureOut">
              <a:rPr lang="en-US" smtClean="0"/>
              <a:pPr/>
              <a:t>4/21/2011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83DBE-E458-44A4-8FF1-E0B16F9FC1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00295-DDFD-4133-BB09-ACCA8381D651}"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00295-DDFD-4133-BB09-ACCA8381D651}"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00295-DDFD-4133-BB09-ACCA8381D651}"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762000"/>
          </a:xfrm>
        </p:spPr>
        <p:txBody>
          <a:bodyPr>
            <a:normAutofit/>
          </a:bodyPr>
          <a:lstStyle>
            <a:lvl1pPr>
              <a:defRPr sz="3000">
                <a:solidFill>
                  <a:srgbClr val="004990"/>
                </a:solidFill>
                <a:latin typeface="Orator Std" pitchFamily="49" charset="0"/>
              </a:defRPr>
            </a:lvl1pPr>
          </a:lstStyle>
          <a:p>
            <a:r>
              <a:rPr lang="en-US" dirty="0" smtClean="0"/>
              <a:t>Click to edit Master title style</a:t>
            </a:r>
            <a:endParaRPr lang="en-US" dirty="0"/>
          </a:p>
        </p:txBody>
      </p:sp>
      <p:sp>
        <p:nvSpPr>
          <p:cNvPr id="7" name="TextBox 6"/>
          <p:cNvSpPr txBox="1"/>
          <p:nvPr userDrawn="1"/>
        </p:nvSpPr>
        <p:spPr>
          <a:xfrm>
            <a:off x="381000" y="1676400"/>
            <a:ext cx="8382000" cy="400110"/>
          </a:xfrm>
          <a:prstGeom prst="rect">
            <a:avLst/>
          </a:prstGeom>
          <a:noFill/>
        </p:spPr>
        <p:txBody>
          <a:bodyPr wrap="square" rtlCol="0">
            <a:spAutoFit/>
          </a:bodyPr>
          <a:lstStyle/>
          <a:p>
            <a:pPr>
              <a:buFontTx/>
              <a:buNone/>
            </a:pPr>
            <a:r>
              <a:rPr lang="en-US" sz="2000" dirty="0" smtClean="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00295-DDFD-4133-BB09-ACCA8381D651}"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00295-DDFD-4133-BB09-ACCA8381D651}"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00295-DDFD-4133-BB09-ACCA8381D651}"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00295-DDFD-4133-BB09-ACCA8381D651}" type="datetimeFigureOut">
              <a:rPr lang="en-US" smtClean="0"/>
              <a:pPr/>
              <a:t>4/21/2011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00295-DDFD-4133-BB09-ACCA8381D651}" type="datetimeFigureOut">
              <a:rPr lang="en-US" smtClean="0"/>
              <a:pPr/>
              <a:t>4/21/2011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00295-DDFD-4133-BB09-ACCA8381D651}" type="datetimeFigureOut">
              <a:rPr lang="en-US" smtClean="0"/>
              <a:pPr/>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00295-DDFD-4133-BB09-ACCA8381D651}"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00295-DDFD-4133-BB09-ACCA8381D651}"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65CDF-F662-4572-96FD-6DDEB3D8CF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00295-DDFD-4133-BB09-ACCA8381D651}" type="datetimeFigureOut">
              <a:rPr lang="en-US" smtClean="0"/>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65CDF-F662-4572-96FD-6DDEB3D8CF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mapusoft.com/contact/" TargetMode="External"/><Relationship Id="rId4" Type="http://schemas.openxmlformats.org/officeDocument/2006/relationships/hyperlink" Target="http://mapusoft.com/downloa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762000"/>
          </a:xfrm>
        </p:spPr>
        <p:txBody>
          <a:bodyPr>
            <a:normAutofit fontScale="90000"/>
          </a:bodyPr>
          <a:lstStyle/>
          <a:p>
            <a:r>
              <a:rPr lang="en-US" dirty="0" smtClean="0"/>
              <a:t>Testing Embedded Applications Using OS Virtualization</a:t>
            </a:r>
            <a:endParaRPr lang="en-US" dirty="0"/>
          </a:p>
        </p:txBody>
      </p:sp>
      <p:pic>
        <p:nvPicPr>
          <p:cNvPr id="7" name="Picture 6" descr="AllRotClip.gif"/>
          <p:cNvPicPr>
            <a:picLocks noChangeAspect="1"/>
          </p:cNvPicPr>
          <p:nvPr/>
        </p:nvPicPr>
        <p:blipFill>
          <a:blip r:embed="rId3" cstate="print"/>
          <a:stretch>
            <a:fillRect/>
          </a:stretch>
        </p:blipFill>
        <p:spPr>
          <a:xfrm>
            <a:off x="1219200" y="1295400"/>
            <a:ext cx="6781800" cy="4238625"/>
          </a:xfrm>
          <a:prstGeom prst="rect">
            <a:avLst/>
          </a:prstGeom>
        </p:spPr>
      </p:pic>
      <p:sp>
        <p:nvSpPr>
          <p:cNvPr id="4" name="Title 1"/>
          <p:cNvSpPr txBox="1">
            <a:spLocks/>
          </p:cNvSpPr>
          <p:nvPr/>
        </p:nvSpPr>
        <p:spPr>
          <a:xfrm>
            <a:off x="0" y="5943600"/>
            <a:ext cx="91440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004990"/>
                </a:solidFill>
                <a:effectLst/>
                <a:uLnTx/>
                <a:uFillTx/>
                <a:latin typeface="Orator Std" pitchFamily="49" charset="0"/>
                <a:ea typeface="+mj-ea"/>
                <a:cs typeface="+mj-cs"/>
              </a:rPr>
              <a:t>Presenter: Raj Johnson</a:t>
            </a:r>
            <a:endParaRPr kumimoji="0" lang="en-US" sz="3000" b="0" i="0" u="none" strike="noStrike" kern="1200" cap="none" spc="0" normalizeH="0" baseline="0" noProof="0" dirty="0">
              <a:ln>
                <a:noFill/>
              </a:ln>
              <a:solidFill>
                <a:srgbClr val="004990"/>
              </a:solidFill>
              <a:effectLst/>
              <a:uLnTx/>
              <a:uFillTx/>
              <a:latin typeface="Orator Std" pitchFamily="49"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blank.jpg"/>
          <p:cNvPicPr>
            <a:picLocks noChangeAspect="1"/>
          </p:cNvPicPr>
          <p:nvPr/>
        </p:nvPicPr>
        <p:blipFill>
          <a:blip r:embed="rId2" cstate="print"/>
          <a:stretch>
            <a:fillRect/>
          </a:stretch>
        </p:blipFill>
        <p:spPr>
          <a:xfrm>
            <a:off x="0" y="4110"/>
            <a:ext cx="9144000" cy="6849780"/>
          </a:xfrm>
          <a:prstGeom prst="rect">
            <a:avLst/>
          </a:prstGeom>
        </p:spPr>
      </p:pic>
      <p:sp>
        <p:nvSpPr>
          <p:cNvPr id="2" name="Title 1"/>
          <p:cNvSpPr>
            <a:spLocks noGrp="1"/>
          </p:cNvSpPr>
          <p:nvPr>
            <p:ph type="ctrTitle"/>
          </p:nvPr>
        </p:nvSpPr>
        <p:spPr>
          <a:xfrm>
            <a:off x="0" y="228600"/>
            <a:ext cx="9144000" cy="762000"/>
          </a:xfrm>
        </p:spPr>
        <p:txBody>
          <a:bodyPr>
            <a:normAutofit/>
          </a:bodyPr>
          <a:lstStyle/>
          <a:p>
            <a:r>
              <a:rPr lang="en-US" sz="2700" dirty="0" smtClean="0"/>
              <a:t>O</a:t>
            </a:r>
            <a:r>
              <a:rPr lang="en-US" sz="2700" dirty="0" smtClean="0"/>
              <a:t>S Virtualization-based Test Platforms</a:t>
            </a:r>
            <a:endParaRPr lang="en-US" sz="2700" dirty="0"/>
          </a:p>
        </p:txBody>
      </p:sp>
      <p:sp>
        <p:nvSpPr>
          <p:cNvPr id="6" name="Content Placeholder 1"/>
          <p:cNvSpPr txBox="1">
            <a:spLocks/>
          </p:cNvSpPr>
          <p:nvPr/>
        </p:nvSpPr>
        <p:spPr>
          <a:xfrm>
            <a:off x="457200" y="1447800"/>
            <a:ext cx="8229600" cy="4525963"/>
          </a:xfrm>
          <a:prstGeom prst="rect">
            <a:avLst/>
          </a:prstGeom>
        </p:spPr>
        <p:txBody>
          <a:bodyPr vert="horz" lIns="91440" tIns="45720" rIns="91440" bIns="45720" rtlCol="0">
            <a:normAutofit/>
          </a:bodyPr>
          <a:lstStyle/>
          <a:p>
            <a:pPr marL="347472" indent="-347472">
              <a:buBlip>
                <a:blip r:embed="rId3"/>
              </a:buBlip>
            </a:pPr>
            <a:endParaRPr lang="en-US" sz="2400" dirty="0" smtClean="0"/>
          </a:p>
          <a:p>
            <a:pPr marL="347472" lvl="0" indent="-347472">
              <a:buBlip>
                <a:blip r:embed="rId3"/>
              </a:buBlip>
            </a:pPr>
            <a:r>
              <a:rPr lang="en-US" sz="2400" dirty="0" smtClean="0"/>
              <a:t>Test your entire system of applications on a single host utilizing an OS simulator</a:t>
            </a:r>
          </a:p>
          <a:p>
            <a:pPr marL="347472" lvl="0" indent="-347472">
              <a:buBlip>
                <a:blip r:embed="rId3"/>
              </a:buBlip>
            </a:pPr>
            <a:endParaRPr lang="en-US" sz="2400" dirty="0" smtClean="0"/>
          </a:p>
          <a:p>
            <a:pPr marL="347472" lvl="0" indent="-347472">
              <a:buBlip>
                <a:blip r:embed="rId3"/>
              </a:buBlip>
            </a:pPr>
            <a:r>
              <a:rPr lang="en-US" sz="2400" dirty="0" smtClean="0"/>
              <a:t>Test only a module, while loosely integrating with the rest of the system on a host</a:t>
            </a:r>
          </a:p>
          <a:p>
            <a:pPr marL="347472" indent="-347472">
              <a:buBlip>
                <a:blip r:embed="rId3"/>
              </a:buBlip>
            </a:pPr>
            <a:endParaRPr lang="en-US" sz="2400" dirty="0" smtClean="0"/>
          </a:p>
          <a:p>
            <a:pPr marL="347472" indent="-347472">
              <a:buBlip>
                <a:blip r:embed="rId3"/>
              </a:buBlip>
            </a:pPr>
            <a:endParaRPr lang="en-US" sz="2400" dirty="0" smtClean="0"/>
          </a:p>
          <a:p>
            <a:pPr marL="347472" indent="-347472">
              <a:buBlip>
                <a:blip r:embed="rId3"/>
              </a:buBlip>
            </a:pPr>
            <a:endParaRPr lang="en-US" sz="2400" dirty="0" smtClean="0"/>
          </a:p>
          <a:p>
            <a:pPr indent="457200">
              <a:buBlip>
                <a:blip r:embed="rId3"/>
              </a:buBlip>
            </a:pPr>
            <a:endParaRPr lang="en-US" sz="2400" dirty="0" smtClean="0"/>
          </a:p>
          <a:p>
            <a:pPr marL="342900" indent="-342900">
              <a:spcBef>
                <a:spcPct val="20000"/>
              </a:spcBef>
              <a:defRPr/>
            </a:pPr>
            <a:endParaRPr lang="en-US" sz="2200" dirty="0" smtClean="0"/>
          </a:p>
          <a:p>
            <a:pPr marL="342900" indent="-342900">
              <a:spcBef>
                <a:spcPct val="20000"/>
              </a:spcBef>
              <a:defRPr/>
            </a:pPr>
            <a:endParaRPr lang="en-US" sz="2400" dirty="0" smtClean="0"/>
          </a:p>
          <a:p>
            <a:pPr marL="342900" indent="-342900">
              <a:spcBef>
                <a:spcPct val="20000"/>
              </a:spcBef>
              <a:buBlip>
                <a:blip r:embed="rId3"/>
              </a:buBlip>
              <a:defRPr/>
            </a:pPr>
            <a:endParaRPr lang="en-US" sz="2400" dirty="0" smtClean="0"/>
          </a:p>
          <a:p>
            <a:pPr marL="342900" indent="-342900">
              <a:spcBef>
                <a:spcPct val="20000"/>
              </a:spcBef>
              <a:buBlip>
                <a:blip r:embed="rId3"/>
              </a:buBlip>
              <a:defRPr/>
            </a:pPr>
            <a:endParaRPr lang="en-US" sz="2400" dirty="0" smtClean="0"/>
          </a:p>
          <a:p>
            <a:pPr marL="342900" indent="-342900">
              <a:spcBef>
                <a:spcPct val="20000"/>
              </a:spcBef>
              <a:buBlip>
                <a:blip r:embed="rId3"/>
              </a:buBlip>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blank.jpg"/>
          <p:cNvPicPr>
            <a:picLocks noChangeAspect="1"/>
          </p:cNvPicPr>
          <p:nvPr/>
        </p:nvPicPr>
        <p:blipFill>
          <a:blip r:embed="rId2" cstate="print"/>
          <a:stretch>
            <a:fillRect/>
          </a:stretch>
        </p:blipFill>
        <p:spPr>
          <a:xfrm>
            <a:off x="0" y="4110"/>
            <a:ext cx="9144000" cy="6849780"/>
          </a:xfrm>
          <a:prstGeom prst="rect">
            <a:avLst/>
          </a:prstGeom>
        </p:spPr>
      </p:pic>
      <p:sp>
        <p:nvSpPr>
          <p:cNvPr id="2" name="Title 1"/>
          <p:cNvSpPr>
            <a:spLocks noGrp="1"/>
          </p:cNvSpPr>
          <p:nvPr>
            <p:ph type="ctrTitle"/>
          </p:nvPr>
        </p:nvSpPr>
        <p:spPr/>
        <p:txBody>
          <a:bodyPr/>
          <a:lstStyle/>
          <a:p>
            <a:r>
              <a:rPr lang="en-US" dirty="0" smtClean="0"/>
              <a:t>Return on Investment</a:t>
            </a:r>
            <a:endParaRPr lang="en-US" dirty="0"/>
          </a:p>
        </p:txBody>
      </p:sp>
      <p:sp>
        <p:nvSpPr>
          <p:cNvPr id="5" name="Rectangle 4"/>
          <p:cNvSpPr/>
          <p:nvPr/>
        </p:nvSpPr>
        <p:spPr>
          <a:xfrm>
            <a:off x="609600" y="1600200"/>
            <a:ext cx="8153400" cy="4524315"/>
          </a:xfrm>
          <a:prstGeom prst="rect">
            <a:avLst/>
          </a:prstGeom>
        </p:spPr>
        <p:txBody>
          <a:bodyPr wrap="square">
            <a:spAutoFit/>
          </a:bodyPr>
          <a:lstStyle/>
          <a:p>
            <a:pPr marL="347472" lvl="0" indent="-347472">
              <a:buBlip>
                <a:blip r:embed="rId3"/>
              </a:buBlip>
            </a:pPr>
            <a:r>
              <a:rPr lang="en-US" sz="2400" dirty="0" smtClean="0"/>
              <a:t>Reduce </a:t>
            </a:r>
            <a:r>
              <a:rPr lang="en-US" sz="2400" dirty="0" smtClean="0"/>
              <a:t>testing </a:t>
            </a:r>
            <a:r>
              <a:rPr lang="en-US" sz="2400" dirty="0" smtClean="0"/>
              <a:t>effort by using a host rather than the restricted target </a:t>
            </a:r>
            <a:r>
              <a:rPr lang="en-US" sz="2400" dirty="0" smtClean="0"/>
              <a:t>platform</a:t>
            </a:r>
          </a:p>
          <a:p>
            <a:pPr marL="347472" lvl="0" indent="-347472">
              <a:buBlip>
                <a:blip r:embed="rId3"/>
              </a:buBlip>
            </a:pPr>
            <a:endParaRPr lang="en-US" sz="2400" dirty="0" smtClean="0"/>
          </a:p>
          <a:p>
            <a:pPr marL="347472" lvl="0" indent="-347472">
              <a:buBlip>
                <a:blip r:embed="rId3"/>
              </a:buBlip>
            </a:pPr>
            <a:r>
              <a:rPr lang="en-US" sz="2400" dirty="0" smtClean="0"/>
              <a:t>Reduce </a:t>
            </a:r>
            <a:r>
              <a:rPr lang="en-US" sz="2400" dirty="0" smtClean="0"/>
              <a:t>testing </a:t>
            </a:r>
            <a:r>
              <a:rPr lang="en-US" sz="2400" dirty="0" smtClean="0"/>
              <a:t>cost by using host rather than the expensive target </a:t>
            </a:r>
            <a:r>
              <a:rPr lang="en-US" sz="2400" dirty="0" smtClean="0"/>
              <a:t>platform</a:t>
            </a:r>
          </a:p>
          <a:p>
            <a:pPr marL="347472" lvl="0" indent="-347472">
              <a:buBlip>
                <a:blip r:embed="rId3"/>
              </a:buBlip>
            </a:pPr>
            <a:endParaRPr lang="en-US" sz="2400" dirty="0" smtClean="0"/>
          </a:p>
          <a:p>
            <a:pPr marL="347472" lvl="0" indent="-347472">
              <a:buBlip>
                <a:blip r:embed="rId3"/>
              </a:buBlip>
            </a:pPr>
            <a:r>
              <a:rPr lang="en-US" sz="2400" dirty="0" smtClean="0"/>
              <a:t>Simulate a </a:t>
            </a:r>
            <a:r>
              <a:rPr lang="en-US" sz="2400" dirty="0" smtClean="0"/>
              <a:t>complex system on one host machine and </a:t>
            </a:r>
            <a:r>
              <a:rPr lang="en-US" sz="2400" dirty="0" smtClean="0"/>
              <a:t>reduce </a:t>
            </a:r>
            <a:r>
              <a:rPr lang="en-US" sz="2400" dirty="0" smtClean="0"/>
              <a:t>the hardware </a:t>
            </a:r>
            <a:r>
              <a:rPr lang="en-US" sz="2400" dirty="0" smtClean="0"/>
              <a:t>cost</a:t>
            </a:r>
          </a:p>
          <a:p>
            <a:pPr marL="347472" lvl="0" indent="-347472">
              <a:buBlip>
                <a:blip r:embed="rId3"/>
              </a:buBlip>
            </a:pPr>
            <a:endParaRPr lang="en-US" sz="2400" dirty="0" smtClean="0"/>
          </a:p>
          <a:p>
            <a:pPr marL="347472" lvl="0" indent="-347472">
              <a:buBlip>
                <a:blip r:embed="rId3"/>
              </a:buBlip>
            </a:pPr>
            <a:r>
              <a:rPr lang="en-US" sz="2400" dirty="0" smtClean="0"/>
              <a:t>Make sure you are not getting locked in to a specific OS vendor’s </a:t>
            </a:r>
            <a:r>
              <a:rPr lang="en-US" sz="2400" dirty="0" smtClean="0"/>
              <a:t>simulator</a:t>
            </a:r>
            <a:endParaRPr lang="en-US" sz="2400" dirty="0" smtClean="0"/>
          </a:p>
          <a:p>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blank.jpg"/>
          <p:cNvPicPr>
            <a:picLocks noChangeAspect="1"/>
          </p:cNvPicPr>
          <p:nvPr/>
        </p:nvPicPr>
        <p:blipFill>
          <a:blip r:embed="rId2" cstate="print"/>
          <a:stretch>
            <a:fillRect/>
          </a:stretch>
        </p:blipFill>
        <p:spPr>
          <a:xfrm>
            <a:off x="0" y="4110"/>
            <a:ext cx="9144000" cy="6849780"/>
          </a:xfrm>
          <a:prstGeom prst="rect">
            <a:avLst/>
          </a:prstGeom>
        </p:spPr>
      </p:pic>
      <p:sp>
        <p:nvSpPr>
          <p:cNvPr id="2" name="Title 1"/>
          <p:cNvSpPr>
            <a:spLocks noGrp="1"/>
          </p:cNvSpPr>
          <p:nvPr>
            <p:ph type="ctrTitle"/>
          </p:nvPr>
        </p:nvSpPr>
        <p:spPr/>
        <p:txBody>
          <a:bodyPr/>
          <a:lstStyle/>
          <a:p>
            <a:r>
              <a:rPr lang="en-US" dirty="0" smtClean="0"/>
              <a:t>Establish Testing Goals</a:t>
            </a:r>
            <a:endParaRPr lang="en-US" dirty="0"/>
          </a:p>
        </p:txBody>
      </p:sp>
      <p:sp>
        <p:nvSpPr>
          <p:cNvPr id="5" name="Rectangle 4"/>
          <p:cNvSpPr/>
          <p:nvPr/>
        </p:nvSpPr>
        <p:spPr>
          <a:xfrm>
            <a:off x="609600" y="1600200"/>
            <a:ext cx="8153400" cy="4154984"/>
          </a:xfrm>
          <a:prstGeom prst="rect">
            <a:avLst/>
          </a:prstGeom>
        </p:spPr>
        <p:txBody>
          <a:bodyPr wrap="square">
            <a:spAutoFit/>
          </a:bodyPr>
          <a:lstStyle/>
          <a:p>
            <a:pPr marL="347472" lvl="0" indent="-347472">
              <a:buBlip>
                <a:blip r:embed="rId3"/>
              </a:buBlip>
            </a:pPr>
            <a:r>
              <a:rPr lang="en-US" sz="2400" dirty="0" smtClean="0"/>
              <a:t>What percentage </a:t>
            </a:r>
            <a:r>
              <a:rPr lang="en-US" sz="2400" dirty="0" smtClean="0"/>
              <a:t>of code </a:t>
            </a:r>
            <a:r>
              <a:rPr lang="en-US" sz="2400" dirty="0" smtClean="0"/>
              <a:t>is tested </a:t>
            </a:r>
            <a:r>
              <a:rPr lang="en-US" sz="2400" dirty="0" smtClean="0"/>
              <a:t>on simulator versus real </a:t>
            </a:r>
            <a:r>
              <a:rPr lang="en-US" sz="2400" dirty="0" smtClean="0"/>
              <a:t>hardware</a:t>
            </a:r>
          </a:p>
          <a:p>
            <a:pPr marL="347472" lvl="0" indent="-347472"/>
            <a:endParaRPr lang="en-US" sz="2400" dirty="0" smtClean="0"/>
          </a:p>
          <a:p>
            <a:pPr marL="347472" lvl="0" indent="-347472">
              <a:buBlip>
                <a:blip r:embed="rId3"/>
              </a:buBlip>
            </a:pPr>
            <a:r>
              <a:rPr lang="en-US" sz="2400" dirty="0" smtClean="0"/>
              <a:t>Determine which timing </a:t>
            </a:r>
            <a:r>
              <a:rPr lang="en-US" sz="2400" dirty="0" smtClean="0"/>
              <a:t>characteristics </a:t>
            </a:r>
            <a:r>
              <a:rPr lang="en-US" sz="2400" dirty="0" smtClean="0"/>
              <a:t>are not covered by the simulator and should be tested </a:t>
            </a:r>
            <a:r>
              <a:rPr lang="en-US" sz="2400" dirty="0" smtClean="0"/>
              <a:t>on real </a:t>
            </a:r>
            <a:r>
              <a:rPr lang="en-US" sz="2400" dirty="0" smtClean="0"/>
              <a:t>hardware</a:t>
            </a:r>
          </a:p>
          <a:p>
            <a:pPr marL="347472" lvl="0" indent="-347472">
              <a:buBlip>
                <a:blip r:embed="rId3"/>
              </a:buBlip>
            </a:pPr>
            <a:endParaRPr lang="en-US" sz="2400" dirty="0" smtClean="0"/>
          </a:p>
          <a:p>
            <a:pPr marL="347472" lvl="0" indent="-347472">
              <a:buBlip>
                <a:blip r:embed="rId3"/>
              </a:buBlip>
            </a:pPr>
            <a:r>
              <a:rPr lang="en-US" sz="2400" dirty="0" smtClean="0"/>
              <a:t>Test </a:t>
            </a:r>
            <a:r>
              <a:rPr lang="en-US" sz="2400" dirty="0" smtClean="0"/>
              <a:t>multiple </a:t>
            </a:r>
            <a:r>
              <a:rPr lang="en-US" sz="2400" dirty="0" smtClean="0"/>
              <a:t>targets on </a:t>
            </a:r>
            <a:r>
              <a:rPr lang="en-US" sz="2400" dirty="0" smtClean="0"/>
              <a:t>a single host to </a:t>
            </a:r>
            <a:r>
              <a:rPr lang="en-US" sz="2400" dirty="0" smtClean="0"/>
              <a:t>save </a:t>
            </a:r>
            <a:r>
              <a:rPr lang="en-US" sz="2400" dirty="0" smtClean="0"/>
              <a:t>platform hardware </a:t>
            </a:r>
            <a:r>
              <a:rPr lang="en-US" sz="2400" dirty="0" smtClean="0"/>
              <a:t>cost</a:t>
            </a:r>
          </a:p>
          <a:p>
            <a:pPr marL="347472" lvl="0" indent="-347472">
              <a:buBlip>
                <a:blip r:embed="rId3"/>
              </a:buBlip>
            </a:pPr>
            <a:endParaRPr lang="en-US" sz="2400" dirty="0" smtClean="0"/>
          </a:p>
          <a:p>
            <a:pPr marL="347472" lvl="0" indent="-347472">
              <a:buBlip>
                <a:blip r:embed="rId3"/>
              </a:buBlip>
            </a:pPr>
            <a:r>
              <a:rPr lang="en-US" sz="2400" dirty="0" smtClean="0"/>
              <a:t>Take </a:t>
            </a:r>
            <a:r>
              <a:rPr lang="en-US" sz="2400" dirty="0" smtClean="0"/>
              <a:t>full advantage of the host platform’s middleware, stack, tools &amp; </a:t>
            </a:r>
            <a:r>
              <a:rPr lang="en-US" sz="2400" dirty="0" smtClean="0"/>
              <a:t>drivers</a:t>
            </a:r>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blank.jpg"/>
          <p:cNvPicPr>
            <a:picLocks noChangeAspect="1"/>
          </p:cNvPicPr>
          <p:nvPr/>
        </p:nvPicPr>
        <p:blipFill>
          <a:blip r:embed="rId2" cstate="print"/>
          <a:stretch>
            <a:fillRect/>
          </a:stretch>
        </p:blipFill>
        <p:spPr>
          <a:xfrm>
            <a:off x="0" y="4110"/>
            <a:ext cx="9144000" cy="6849780"/>
          </a:xfrm>
          <a:prstGeom prst="rect">
            <a:avLst/>
          </a:prstGeom>
        </p:spPr>
      </p:pic>
      <p:sp>
        <p:nvSpPr>
          <p:cNvPr id="2" name="Title 1"/>
          <p:cNvSpPr>
            <a:spLocks noGrp="1"/>
          </p:cNvSpPr>
          <p:nvPr>
            <p:ph type="ctrTitle"/>
          </p:nvPr>
        </p:nvSpPr>
        <p:spPr/>
        <p:txBody>
          <a:bodyPr/>
          <a:lstStyle/>
          <a:p>
            <a:r>
              <a:rPr lang="en-US" dirty="0" smtClean="0"/>
              <a:t>Features to Look For</a:t>
            </a:r>
            <a:endParaRPr lang="en-US" dirty="0"/>
          </a:p>
        </p:txBody>
      </p:sp>
      <p:sp>
        <p:nvSpPr>
          <p:cNvPr id="6" name="Rectangle 5"/>
          <p:cNvSpPr/>
          <p:nvPr/>
        </p:nvSpPr>
        <p:spPr>
          <a:xfrm>
            <a:off x="609600" y="1600200"/>
            <a:ext cx="8153400" cy="3416320"/>
          </a:xfrm>
          <a:prstGeom prst="rect">
            <a:avLst/>
          </a:prstGeom>
        </p:spPr>
        <p:txBody>
          <a:bodyPr wrap="square">
            <a:spAutoFit/>
          </a:bodyPr>
          <a:lstStyle/>
          <a:p>
            <a:pPr marL="347472" indent="-347472">
              <a:buBlip>
                <a:blip r:embed="rId3"/>
              </a:buBlip>
            </a:pPr>
            <a:r>
              <a:rPr lang="en-US" sz="2400" dirty="0" smtClean="0"/>
              <a:t>Single tool supporting multiple OS simulation allows </a:t>
            </a:r>
            <a:r>
              <a:rPr lang="en-US" sz="2400" dirty="0" smtClean="0"/>
              <a:t>for testing </a:t>
            </a:r>
            <a:r>
              <a:rPr lang="en-US" sz="2400" dirty="0" smtClean="0"/>
              <a:t>variety of </a:t>
            </a:r>
            <a:r>
              <a:rPr lang="en-US" sz="2400" dirty="0" smtClean="0"/>
              <a:t>applications</a:t>
            </a:r>
          </a:p>
          <a:p>
            <a:pPr marL="347472" indent="-347472">
              <a:buBlip>
                <a:blip r:embed="rId3"/>
              </a:buBlip>
            </a:pPr>
            <a:endParaRPr lang="en-US" sz="2400" dirty="0" smtClean="0"/>
          </a:p>
          <a:p>
            <a:pPr marL="347472" indent="-347472">
              <a:buBlip>
                <a:blip r:embed="rId3"/>
              </a:buBlip>
            </a:pPr>
            <a:r>
              <a:rPr lang="en-US" sz="2400" dirty="0" smtClean="0"/>
              <a:t>Generation of optimized OS Simulator source code to allow applications to utilize native host tools for testing</a:t>
            </a:r>
          </a:p>
          <a:p>
            <a:pPr marL="347472" indent="-347472">
              <a:buBlip>
                <a:blip r:embed="rId3"/>
              </a:buBlip>
            </a:pPr>
            <a:endParaRPr lang="en-US" sz="2400" dirty="0" smtClean="0"/>
          </a:p>
          <a:p>
            <a:pPr marL="347472" indent="-347472">
              <a:buBlip>
                <a:blip r:embed="rId3"/>
              </a:buBlip>
            </a:pPr>
            <a:r>
              <a:rPr lang="en-US" sz="2400" dirty="0" smtClean="0"/>
              <a:t> Generate application performance metrics and analyze data in graphical viewer to look for bottlenecks</a:t>
            </a:r>
          </a:p>
          <a:p>
            <a:pPr marL="347472" indent="-347472">
              <a:buBlip>
                <a:blip r:embed="rId3"/>
              </a:buBlip>
            </a:pPr>
            <a:endParaRPr lang="en-US"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blank.jpg"/>
          <p:cNvPicPr>
            <a:picLocks noChangeAspect="1"/>
          </p:cNvPicPr>
          <p:nvPr/>
        </p:nvPicPr>
        <p:blipFill>
          <a:blip r:embed="rId2" cstate="print"/>
          <a:stretch>
            <a:fillRect/>
          </a:stretch>
        </p:blipFill>
        <p:spPr>
          <a:xfrm>
            <a:off x="0" y="4110"/>
            <a:ext cx="9144000" cy="6849780"/>
          </a:xfrm>
          <a:prstGeom prst="rect">
            <a:avLst/>
          </a:prstGeom>
        </p:spPr>
      </p:pic>
      <p:sp>
        <p:nvSpPr>
          <p:cNvPr id="2" name="Title 1"/>
          <p:cNvSpPr>
            <a:spLocks noGrp="1"/>
          </p:cNvSpPr>
          <p:nvPr>
            <p:ph type="ctrTitle"/>
          </p:nvPr>
        </p:nvSpPr>
        <p:spPr/>
        <p:txBody>
          <a:bodyPr/>
          <a:lstStyle/>
          <a:p>
            <a:r>
              <a:rPr lang="en-US" dirty="0" smtClean="0"/>
              <a:t>Features to Look For</a:t>
            </a:r>
            <a:endParaRPr lang="en-US" dirty="0"/>
          </a:p>
        </p:txBody>
      </p:sp>
      <p:sp>
        <p:nvSpPr>
          <p:cNvPr id="6" name="Rectangle 5"/>
          <p:cNvSpPr/>
          <p:nvPr/>
        </p:nvSpPr>
        <p:spPr>
          <a:xfrm>
            <a:off x="609600" y="1600200"/>
            <a:ext cx="8153400" cy="3785652"/>
          </a:xfrm>
          <a:prstGeom prst="rect">
            <a:avLst/>
          </a:prstGeom>
        </p:spPr>
        <p:txBody>
          <a:bodyPr wrap="square">
            <a:spAutoFit/>
          </a:bodyPr>
          <a:lstStyle/>
          <a:p>
            <a:pPr marL="347472" indent="-347472">
              <a:buBlip>
                <a:blip r:embed="rId3"/>
              </a:buBlip>
            </a:pPr>
            <a:r>
              <a:rPr lang="en-US" sz="2400" dirty="0" smtClean="0"/>
              <a:t>Support Module Based Testing</a:t>
            </a:r>
          </a:p>
          <a:p>
            <a:pPr marL="804672" lvl="1" indent="-347472">
              <a:buBlip>
                <a:blip r:embed="rId4"/>
              </a:buBlip>
            </a:pPr>
            <a:r>
              <a:rPr lang="en-US" sz="2400" dirty="0" smtClean="0"/>
              <a:t>Load/unload individual module (application) as separate processes so that module under test will not stop the rest of the modules from functioning</a:t>
            </a:r>
          </a:p>
          <a:p>
            <a:pPr marL="804672" lvl="1" indent="-347472">
              <a:buBlip>
                <a:blip r:embed="rId4"/>
              </a:buBlip>
            </a:pPr>
            <a:r>
              <a:rPr lang="en-US" sz="2400" dirty="0" smtClean="0"/>
              <a:t>Define and guarantee resource requirements (memory, kernel objects) upfront for each module</a:t>
            </a:r>
          </a:p>
          <a:p>
            <a:pPr marL="804672" lvl="1" indent="-347472">
              <a:buBlip>
                <a:blip r:embed="rId4"/>
              </a:buBlip>
            </a:pPr>
            <a:r>
              <a:rPr lang="en-US" sz="2400" dirty="0" smtClean="0"/>
              <a:t>Easily setup communication between modules either based on shared memory or </a:t>
            </a:r>
            <a:r>
              <a:rPr lang="en-US" sz="2400" dirty="0" err="1" smtClean="0"/>
              <a:t>netstack</a:t>
            </a:r>
            <a:endParaRPr lang="en-US" sz="2400" dirty="0" smtClean="0"/>
          </a:p>
          <a:p>
            <a:pPr marL="804672" lvl="1" indent="-347472">
              <a:buBlip>
                <a:blip r:embed="rId4"/>
              </a:buBlip>
            </a:pPr>
            <a:r>
              <a:rPr lang="en-US" sz="2400" dirty="0" smtClean="0"/>
              <a:t>Easily simulate devices and data flow across modules on host </a:t>
            </a:r>
            <a:endParaRPr lang="en-U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Lpwrpnt.png"/>
          <p:cNvPicPr>
            <a:picLocks noGrp="1" noChangeAspect="1"/>
          </p:cNvPicPr>
          <p:nvPr>
            <p:ph idx="1"/>
          </p:nvPr>
        </p:nvPicPr>
        <p:blipFill>
          <a:blip r:embed="rId2" cstate="print"/>
          <a:stretch>
            <a:fillRect/>
          </a:stretch>
        </p:blipFill>
        <p:spPr>
          <a:xfrm>
            <a:off x="0" y="0"/>
            <a:ext cx="9143245" cy="685743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pwrpnt6.jpg"/>
          <p:cNvPicPr>
            <a:picLocks noChangeAspect="1"/>
          </p:cNvPicPr>
          <p:nvPr/>
        </p:nvPicPr>
        <p:blipFill>
          <a:blip r:embed="rId2" cstate="print"/>
          <a:stretch>
            <a:fillRect/>
          </a:stretch>
        </p:blipFill>
        <p:spPr>
          <a:xfrm>
            <a:off x="0" y="4566"/>
            <a:ext cx="9144000" cy="6848868"/>
          </a:xfrm>
          <a:prstGeom prst="rect">
            <a:avLst/>
          </a:prstGeom>
        </p:spPr>
      </p:pic>
      <p:sp>
        <p:nvSpPr>
          <p:cNvPr id="24578" name="Title 1"/>
          <p:cNvSpPr>
            <a:spLocks noGrp="1"/>
          </p:cNvSpPr>
          <p:nvPr>
            <p:ph type="title"/>
          </p:nvPr>
        </p:nvSpPr>
        <p:spPr>
          <a:xfrm>
            <a:off x="457200" y="1447800"/>
            <a:ext cx="8229600" cy="457200"/>
          </a:xfrm>
        </p:spPr>
        <p:txBody>
          <a:bodyPr>
            <a:normAutofit/>
          </a:bodyPr>
          <a:lstStyle/>
          <a:p>
            <a:r>
              <a:rPr lang="en-US" sz="2400" dirty="0" smtClean="0">
                <a:latin typeface="Arial" charset="0"/>
                <a:cs typeface="Arial" charset="0"/>
              </a:rPr>
              <a:t>For More Information</a:t>
            </a:r>
          </a:p>
        </p:txBody>
      </p:sp>
      <p:sp>
        <p:nvSpPr>
          <p:cNvPr id="24579" name="Content Placeholder 2"/>
          <p:cNvSpPr>
            <a:spLocks noGrp="1"/>
          </p:cNvSpPr>
          <p:nvPr>
            <p:ph idx="1"/>
          </p:nvPr>
        </p:nvSpPr>
        <p:spPr>
          <a:xfrm>
            <a:off x="457200" y="2057400"/>
            <a:ext cx="8229600" cy="4191000"/>
          </a:xfrm>
        </p:spPr>
        <p:txBody>
          <a:bodyPr>
            <a:normAutofit lnSpcReduction="10000"/>
          </a:bodyPr>
          <a:lstStyle/>
          <a:p>
            <a:pPr>
              <a:lnSpc>
                <a:spcPct val="90000"/>
              </a:lnSpc>
              <a:buBlip>
                <a:blip r:embed="rId3"/>
              </a:buBlip>
            </a:pPr>
            <a:r>
              <a:rPr lang="en-US" sz="2400" dirty="0" smtClean="0"/>
              <a:t>To download MapuSoft’s free software evaluation visit</a:t>
            </a:r>
            <a:r>
              <a:rPr lang="en-US" sz="2400" dirty="0" smtClean="0"/>
              <a:t>: </a:t>
            </a:r>
            <a:r>
              <a:rPr lang="en-US" sz="2400" dirty="0" smtClean="0">
                <a:hlinkClick r:id="rId4"/>
              </a:rPr>
              <a:t>http://mapusoft.com/downloads/</a:t>
            </a:r>
            <a:r>
              <a:rPr lang="en-US" sz="2400" dirty="0" smtClean="0"/>
              <a:t> </a:t>
            </a:r>
            <a:endParaRPr lang="en-US" sz="2400" dirty="0" smtClean="0"/>
          </a:p>
          <a:p>
            <a:pPr>
              <a:lnSpc>
                <a:spcPct val="90000"/>
              </a:lnSpc>
              <a:buBlip>
                <a:blip r:embed="rId3"/>
              </a:buBlip>
            </a:pPr>
            <a:endParaRPr lang="en-US" sz="2400" dirty="0" smtClean="0"/>
          </a:p>
          <a:p>
            <a:pPr>
              <a:lnSpc>
                <a:spcPct val="90000"/>
              </a:lnSpc>
              <a:buBlip>
                <a:blip r:embed="rId3"/>
              </a:buBlip>
            </a:pPr>
            <a:r>
              <a:rPr lang="en-US" sz="2400" dirty="0" smtClean="0"/>
              <a:t>For </a:t>
            </a:r>
            <a:r>
              <a:rPr lang="en-US" sz="2400" dirty="0" smtClean="0"/>
              <a:t>any additional information please contact MapuSoft </a:t>
            </a:r>
            <a:r>
              <a:rPr lang="en-US" sz="2400" dirty="0" smtClean="0"/>
              <a:t>at: </a:t>
            </a:r>
            <a:r>
              <a:rPr lang="en-US" sz="2400" dirty="0" smtClean="0">
                <a:hlinkClick r:id="rId5"/>
              </a:rPr>
              <a:t>http</a:t>
            </a:r>
            <a:r>
              <a:rPr lang="en-US" sz="2400" dirty="0" smtClean="0">
                <a:hlinkClick r:id="rId5"/>
              </a:rPr>
              <a:t>://</a:t>
            </a:r>
            <a:r>
              <a:rPr lang="en-US" sz="2400" dirty="0" smtClean="0">
                <a:hlinkClick r:id="rId5"/>
              </a:rPr>
              <a:t>mapusoft.com/contact/</a:t>
            </a:r>
            <a:endParaRPr lang="en-US" sz="2400" dirty="0" smtClean="0"/>
          </a:p>
          <a:p>
            <a:pPr>
              <a:lnSpc>
                <a:spcPct val="90000"/>
              </a:lnSpc>
              <a:buNone/>
            </a:pPr>
            <a:endParaRPr lang="en-US" sz="2400" dirty="0" smtClean="0"/>
          </a:p>
          <a:p>
            <a:pPr>
              <a:lnSpc>
                <a:spcPct val="90000"/>
              </a:lnSpc>
              <a:buBlip>
                <a:blip r:embed="rId3"/>
              </a:buBlip>
            </a:pPr>
            <a:r>
              <a:rPr lang="en-US" sz="2400" dirty="0" smtClean="0"/>
              <a:t>Toll </a:t>
            </a:r>
            <a:r>
              <a:rPr lang="en-US" sz="2400" dirty="0" smtClean="0"/>
              <a:t>Free: 1-877-MAPUSOFT</a:t>
            </a:r>
            <a:r>
              <a:rPr lang="en-US" sz="1800" dirty="0" smtClean="0"/>
              <a:t>	</a:t>
            </a:r>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r>
              <a:rPr lang="en-US" sz="1200" dirty="0" smtClean="0"/>
              <a:t>	OS Changer, OS Abstractor, Cross-OS, OS Simulator, OS PAL, Ada-C/C++ Changer and Mapusoft are trademarks of Mapusoft Technologies, Inc. All other brands or product names are the property of their respective holders. This content is copyrighted by MapuSoft. Content is subject to change without notice.	</a:t>
            </a:r>
          </a:p>
          <a:p>
            <a:pPr>
              <a:lnSpc>
                <a:spcPct val="90000"/>
              </a:lnSpc>
              <a:buFont typeface="Arial" charset="0"/>
              <a:buNone/>
            </a:pPr>
            <a:r>
              <a:rPr lang="en-US" sz="12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307</Words>
  <Application>Microsoft Office PowerPoint</Application>
  <PresentationFormat>On-screen Show (4:3)</PresentationFormat>
  <Paragraphs>58</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Testing Embedded Applications Using OS Virtualization</vt:lpstr>
      <vt:lpstr>OS Virtualization-based Test Platforms</vt:lpstr>
      <vt:lpstr>Return on Investment</vt:lpstr>
      <vt:lpstr>Establish Testing Goals</vt:lpstr>
      <vt:lpstr>Features to Look For</vt:lpstr>
      <vt:lpstr>Features to Look For</vt:lpstr>
      <vt:lpstr>Slide 7</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Embedded Applications Using OS Virtualization</dc:title>
  <dc:creator>Marianne Crowe</dc:creator>
  <cp:lastModifiedBy>Marianne Crowe</cp:lastModifiedBy>
  <cp:revision>23</cp:revision>
  <dcterms:created xsi:type="dcterms:W3CDTF">2011-04-11T16:43:37Z</dcterms:created>
  <dcterms:modified xsi:type="dcterms:W3CDTF">2011-04-21T20:46:52Z</dcterms:modified>
</cp:coreProperties>
</file>