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56" r:id="rId3"/>
    <p:sldId id="280" r:id="rId4"/>
    <p:sldId id="281" r:id="rId5"/>
    <p:sldId id="258" r:id="rId6"/>
    <p:sldId id="287" r:id="rId7"/>
    <p:sldId id="288" r:id="rId8"/>
    <p:sldId id="289" r:id="rId9"/>
    <p:sldId id="274" r:id="rId1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66" d="100"/>
          <a:sy n="66" d="100"/>
        </p:scale>
        <p:origin x="-143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BFD446E-5DAC-4436-907E-B6388640BB11}" type="datetimeFigureOut">
              <a:rPr lang="en-US"/>
              <a:pPr/>
              <a:t>11/2/2010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1D3260-904A-4C2C-95C3-12FB6457299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456097E-B74D-4953-BA61-5633D8D37747}" type="datetimeFigureOut">
              <a:rPr lang="en-US"/>
              <a:pPr/>
              <a:t>11/2/2010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99636D-B3A8-41A6-9E4E-F00150D76B4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47AEC8F-6F30-418C-B5EA-1DF01EE4C08D}" type="datetimeFigureOut">
              <a:rPr lang="en-US"/>
              <a:pPr/>
              <a:t>11/2/2010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854B2D-000C-465B-84DA-7E818C92ED7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229600" cy="685800"/>
          </a:xfrm>
        </p:spPr>
        <p:txBody>
          <a:bodyPr/>
          <a:lstStyle>
            <a:lvl1pPr algn="l">
              <a:defRPr sz="3200">
                <a:solidFill>
                  <a:srgbClr val="669900"/>
                </a:solidFill>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2D5E3253-5A3D-4EF1-8744-708A6BEFE8F6}" type="datetimeFigureOut">
              <a:rPr lang="en-US"/>
              <a:pPr/>
              <a:t>11/2/2010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0D8BF6-6A67-4992-89B1-2E53EB36154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E332EA1-3DA1-458E-92BD-6E16D339D9DD}" type="datetimeFigureOut">
              <a:rPr lang="en-US"/>
              <a:pPr/>
              <a:t>11/2/2010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FB7C37-5048-4A8B-87FC-F5D600D2781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5E027D5-867E-437E-9202-116BFA183FA1}" type="datetimeFigureOut">
              <a:rPr lang="en-US"/>
              <a:pPr/>
              <a:t>11/2/2010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66DDD11-8774-471C-AC64-FD7C039696B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CED6519-BA76-46CE-9B9B-84767720C4C7}" type="datetimeFigureOut">
              <a:rPr lang="en-US"/>
              <a:pPr/>
              <a:t>11/2/2010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A6181D4-F3F2-4218-94FD-7BF3E569A4B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F86B2FA-C7C0-4EE0-B83F-2CBE5977F2BF}" type="datetimeFigureOut">
              <a:rPr lang="en-US"/>
              <a:pPr/>
              <a:t>11/2/2010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46D5481F-DC19-4AAC-A724-0212A81E4A0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01F663D-92AA-4574-8CD2-89B7B3436A6E}" type="datetimeFigureOut">
              <a:rPr lang="en-US"/>
              <a:pPr/>
              <a:t>11/2/2010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919AC20-DEEF-4F93-A673-7505C95B7AF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280926F-C368-4582-87DE-2D0EEE243252}" type="datetimeFigureOut">
              <a:rPr lang="en-US"/>
              <a:pPr/>
              <a:t>11/2/2010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9A5E9A8-EABE-4045-B8FC-B08D215CFF6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3B0D0B2-36AC-471B-8F33-457A72802594}" type="datetimeFigureOut">
              <a:rPr lang="en-US"/>
              <a:pPr/>
              <a:t>11/2/2010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3775F89-35EF-41CF-8AB4-B2A0E76AF26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956147B5-031E-4BEB-BB4D-D60B206F2C09}" type="datetimeFigureOut">
              <a:rPr lang="en-US"/>
              <a:pPr/>
              <a:t>11/2/2010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DFBB9264-A7DC-4DBA-8A36-80B756144846}" type="slidenum">
              <a:rPr lang="en-US"/>
              <a:pPr/>
              <a:t>‹#›</a:t>
            </a:fld>
            <a:endParaRPr lang="en-US"/>
          </a:p>
        </p:txBody>
      </p:sp>
      <p:pic>
        <p:nvPicPr>
          <p:cNvPr id="1031" name="Picture 7" descr="newpwrpnt6.jpg"/>
          <p:cNvPicPr>
            <a:picLocks noChangeAspect="1"/>
          </p:cNvPicPr>
          <p:nvPr userDrawn="1"/>
        </p:nvPicPr>
        <p:blipFill>
          <a:blip r:embed="rId13" cstate="print"/>
          <a:srcRect/>
          <a:stretch>
            <a:fillRect/>
          </a:stretch>
        </p:blipFill>
        <p:spPr bwMode="auto">
          <a:xfrm>
            <a:off x="0" y="4763"/>
            <a:ext cx="9144000" cy="6848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mapusoft.com/contact/" TargetMode="External"/><Relationship Id="rId2" Type="http://schemas.openxmlformats.org/officeDocument/2006/relationships/hyperlink" Target="http://mapusoft.com/download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dastarter.png"/>
          <p:cNvPicPr>
            <a:picLocks noGrp="1" noChangeAspect="1"/>
          </p:cNvPicPr>
          <p:nvPr>
            <p:ph idx="1"/>
          </p:nvPr>
        </p:nvPicPr>
        <p:blipFill>
          <a:blip r:embed="rId2" cstate="print"/>
          <a:stretch>
            <a:fillRect/>
          </a:stretch>
        </p:blipFill>
        <p:spPr>
          <a:xfrm>
            <a:off x="0" y="0"/>
            <a:ext cx="9155436" cy="685743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newpwrpnt1.png"/>
          <p:cNvPicPr>
            <a:picLocks noChangeAspect="1"/>
          </p:cNvPicPr>
          <p:nvPr/>
        </p:nvPicPr>
        <p:blipFill>
          <a:blip r:embed="rId2" cstate="print"/>
          <a:srcRect/>
          <a:stretch>
            <a:fillRect/>
          </a:stretch>
        </p:blipFill>
        <p:spPr bwMode="auto">
          <a:xfrm>
            <a:off x="0" y="4763"/>
            <a:ext cx="9144000" cy="684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dachanger.png"/>
          <p:cNvPicPr>
            <a:picLocks noChangeAspect="1"/>
          </p:cNvPicPr>
          <p:nvPr/>
        </p:nvPicPr>
        <p:blipFill>
          <a:blip r:embed="rId2" cstate="print"/>
          <a:srcRect l="-1466" t="38615"/>
          <a:stretch>
            <a:fillRect/>
          </a:stretch>
        </p:blipFill>
        <p:spPr bwMode="auto">
          <a:xfrm>
            <a:off x="1295400" y="2590800"/>
            <a:ext cx="6564313" cy="2362200"/>
          </a:xfrm>
          <a:prstGeom prst="rect">
            <a:avLst/>
          </a:prstGeom>
          <a:noFill/>
          <a:ln w="9525">
            <a:noFill/>
            <a:miter lim="800000"/>
            <a:headEnd/>
            <a:tailEnd/>
          </a:ln>
        </p:spPr>
      </p:pic>
      <p:pic>
        <p:nvPicPr>
          <p:cNvPr id="16387" name="Picture 2" descr="AdaChanger.jpg"/>
          <p:cNvPicPr>
            <a:picLocks noChangeAspect="1"/>
          </p:cNvPicPr>
          <p:nvPr/>
        </p:nvPicPr>
        <p:blipFill>
          <a:blip r:embed="rId3" cstate="print"/>
          <a:srcRect/>
          <a:stretch>
            <a:fillRect/>
          </a:stretch>
        </p:blipFill>
        <p:spPr bwMode="auto">
          <a:xfrm>
            <a:off x="533400" y="1676400"/>
            <a:ext cx="2349500" cy="61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524000"/>
            <a:ext cx="8229600" cy="304800"/>
          </a:xfrm>
        </p:spPr>
        <p:txBody>
          <a:bodyPr/>
          <a:lstStyle/>
          <a:p>
            <a:r>
              <a:rPr lang="en-US" sz="2000" smtClean="0">
                <a:latin typeface="Arial" charset="0"/>
                <a:cs typeface="Arial" charset="0"/>
              </a:rPr>
              <a:t>Ada-C/C++ Changer</a:t>
            </a:r>
          </a:p>
        </p:txBody>
      </p:sp>
      <p:sp>
        <p:nvSpPr>
          <p:cNvPr id="17411" name="Content Placeholder 2"/>
          <p:cNvSpPr>
            <a:spLocks noGrp="1"/>
          </p:cNvSpPr>
          <p:nvPr>
            <p:ph idx="1"/>
          </p:nvPr>
        </p:nvSpPr>
        <p:spPr>
          <a:xfrm>
            <a:off x="457200" y="2133600"/>
            <a:ext cx="8229600" cy="3306763"/>
          </a:xfrm>
        </p:spPr>
        <p:txBody>
          <a:bodyPr/>
          <a:lstStyle/>
          <a:p>
            <a:r>
              <a:rPr lang="en-US" sz="1800" smtClean="0"/>
              <a:t>Automatically convert Ada code to C/C++</a:t>
            </a:r>
          </a:p>
          <a:p>
            <a:pPr>
              <a:buFont typeface="Arial" charset="0"/>
              <a:buNone/>
            </a:pPr>
            <a:endParaRPr lang="en-US" sz="1800" smtClean="0"/>
          </a:p>
          <a:p>
            <a:r>
              <a:rPr lang="en-US" sz="1800" smtClean="0"/>
              <a:t>Eliminate the need for a costly and tedious code re-write for extensive cost and time savings</a:t>
            </a:r>
          </a:p>
          <a:p>
            <a:pPr>
              <a:buFont typeface="Arial" charset="0"/>
              <a:buNone/>
            </a:pPr>
            <a:endParaRPr lang="en-US" sz="1800" smtClean="0"/>
          </a:p>
          <a:p>
            <a:r>
              <a:rPr lang="en-US" sz="1800" smtClean="0"/>
              <a:t>Error free tool that prevents mistakes made in the error prone task of a manual rewrite</a:t>
            </a:r>
          </a:p>
          <a:p>
            <a:pPr>
              <a:buFont typeface="Arial" charset="0"/>
              <a:buNone/>
            </a:pPr>
            <a:endParaRPr lang="en-US" sz="1800" smtClean="0"/>
          </a:p>
          <a:p>
            <a:r>
              <a:rPr lang="en-US" sz="1800" smtClean="0"/>
              <a:t>Resultant C/C++ code can be integrated with OS Abstractor for real-time performance, portability and stability</a:t>
            </a:r>
          </a:p>
          <a:p>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wrpoint.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099" name="Picture 3" descr="summary-gears.jpg"/>
          <p:cNvPicPr>
            <a:picLocks noChangeAspect="1"/>
          </p:cNvPicPr>
          <p:nvPr/>
        </p:nvPicPr>
        <p:blipFill>
          <a:blip r:embed="rId3" cstate="print"/>
          <a:srcRect/>
          <a:stretch>
            <a:fillRect/>
          </a:stretch>
        </p:blipFill>
        <p:spPr bwMode="auto">
          <a:xfrm>
            <a:off x="1431925" y="1371600"/>
            <a:ext cx="6280150" cy="543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latin typeface="Arial" charset="0"/>
              <a:cs typeface="Arial" charset="0"/>
            </a:endParaRPr>
          </a:p>
        </p:txBody>
      </p:sp>
      <p:pic>
        <p:nvPicPr>
          <p:cNvPr id="14339" name="Content Placeholder 3" descr="PALpwrpnt.png"/>
          <p:cNvPicPr>
            <a:picLocks noGrp="1" noChangeAspect="1"/>
          </p:cNvPicPr>
          <p:nvPr>
            <p:ph idx="1"/>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latin typeface="Arial" charset="0"/>
              <a:cs typeface="Arial" charset="0"/>
            </a:endParaRPr>
          </a:p>
        </p:txBody>
      </p:sp>
      <p:pic>
        <p:nvPicPr>
          <p:cNvPr id="18435" name="Content Placeholder 3" descr="Adappt.png"/>
          <p:cNvPicPr>
            <a:picLocks noGrp="1" noChangeAspect="1"/>
          </p:cNvPicPr>
          <p:nvPr>
            <p:ph idx="1"/>
          </p:nvPr>
        </p:nvPicPr>
        <p:blipFill>
          <a:blip r:embed="rId2" cstate="print"/>
          <a:srcRect/>
          <a:stretch>
            <a:fillRect/>
          </a:stretch>
        </p:blipFill>
        <p:spPr>
          <a:xfrm>
            <a:off x="0" y="0"/>
            <a:ext cx="9155113"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summpwrpnt1.jpg"/>
          <p:cNvPicPr>
            <a:picLocks noChangeAspect="1"/>
          </p:cNvPicPr>
          <p:nvPr/>
        </p:nvPicPr>
        <p:blipFill>
          <a:blip r:embed="rId2" cstate="print"/>
          <a:srcRect l="-697" t="37444"/>
          <a:stretch>
            <a:fillRect/>
          </a:stretch>
        </p:blipFill>
        <p:spPr bwMode="auto">
          <a:xfrm>
            <a:off x="814388" y="1981200"/>
            <a:ext cx="7567612"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447800"/>
            <a:ext cx="8229600" cy="457200"/>
          </a:xfrm>
        </p:spPr>
        <p:txBody>
          <a:bodyPr/>
          <a:lstStyle/>
          <a:p>
            <a:r>
              <a:rPr lang="en-US" sz="2000" smtClean="0">
                <a:latin typeface="Arial" charset="0"/>
                <a:cs typeface="Arial" charset="0"/>
              </a:rPr>
              <a:t>For More Information</a:t>
            </a:r>
          </a:p>
        </p:txBody>
      </p:sp>
      <p:sp>
        <p:nvSpPr>
          <p:cNvPr id="23555" name="Content Placeholder 2"/>
          <p:cNvSpPr>
            <a:spLocks noGrp="1"/>
          </p:cNvSpPr>
          <p:nvPr>
            <p:ph idx="1"/>
          </p:nvPr>
        </p:nvSpPr>
        <p:spPr>
          <a:xfrm>
            <a:off x="457200" y="2057400"/>
            <a:ext cx="8229600" cy="3611563"/>
          </a:xfrm>
        </p:spPr>
        <p:txBody>
          <a:bodyPr/>
          <a:lstStyle/>
          <a:p>
            <a:pPr>
              <a:lnSpc>
                <a:spcPct val="90000"/>
              </a:lnSpc>
            </a:pPr>
            <a:r>
              <a:rPr lang="en-US" sz="1800" smtClean="0"/>
              <a:t>To download MapuSoft’s free software evaluation visit:</a:t>
            </a:r>
          </a:p>
          <a:p>
            <a:pPr>
              <a:lnSpc>
                <a:spcPct val="90000"/>
              </a:lnSpc>
              <a:buFontTx/>
              <a:buNone/>
            </a:pPr>
            <a:r>
              <a:rPr lang="en-US" sz="1800" smtClean="0"/>
              <a:t>     </a:t>
            </a:r>
            <a:r>
              <a:rPr lang="en-US" sz="1800" smtClean="0">
                <a:hlinkClick r:id="rId2"/>
              </a:rPr>
              <a:t>http://mapusoft.com/downloads/</a:t>
            </a:r>
            <a:r>
              <a:rPr lang="en-US" sz="1800" smtClean="0"/>
              <a:t> </a:t>
            </a:r>
          </a:p>
          <a:p>
            <a:pPr>
              <a:lnSpc>
                <a:spcPct val="90000"/>
              </a:lnSpc>
              <a:buFontTx/>
              <a:buNone/>
            </a:pPr>
            <a:endParaRPr lang="en-US" sz="1800" smtClean="0"/>
          </a:p>
          <a:p>
            <a:pPr>
              <a:lnSpc>
                <a:spcPct val="90000"/>
              </a:lnSpc>
            </a:pPr>
            <a:r>
              <a:rPr lang="en-US" sz="1800" smtClean="0"/>
              <a:t>For any additional information please contact MapuSoft at</a:t>
            </a:r>
          </a:p>
          <a:p>
            <a:pPr>
              <a:lnSpc>
                <a:spcPct val="90000"/>
              </a:lnSpc>
              <a:buFontTx/>
              <a:buNone/>
            </a:pPr>
            <a:r>
              <a:rPr lang="en-US" sz="1800" smtClean="0"/>
              <a:t>     </a:t>
            </a:r>
            <a:r>
              <a:rPr lang="en-US" sz="1800" smtClean="0">
                <a:hlinkClick r:id="rId3"/>
              </a:rPr>
              <a:t>http://mapusoft.com/contact/</a:t>
            </a:r>
            <a:endParaRPr lang="en-US" sz="1800" smtClean="0"/>
          </a:p>
          <a:p>
            <a:pPr>
              <a:lnSpc>
                <a:spcPct val="90000"/>
              </a:lnSpc>
              <a:buFontTx/>
              <a:buNone/>
            </a:pPr>
            <a:endParaRPr lang="en-US" sz="1800" smtClean="0"/>
          </a:p>
          <a:p>
            <a:pPr>
              <a:lnSpc>
                <a:spcPct val="90000"/>
              </a:lnSpc>
            </a:pPr>
            <a:r>
              <a:rPr lang="en-US" sz="1800" smtClean="0"/>
              <a:t>Toll Free: 1-877-MAPUSOFT	</a:t>
            </a:r>
          </a:p>
          <a:p>
            <a:pPr>
              <a:lnSpc>
                <a:spcPct val="90000"/>
              </a:lnSpc>
            </a:pPr>
            <a:endParaRPr lang="en-US" sz="2000" smtClean="0"/>
          </a:p>
          <a:p>
            <a:pPr>
              <a:lnSpc>
                <a:spcPct val="90000"/>
              </a:lnSpc>
            </a:pPr>
            <a:endParaRPr lang="en-US" sz="2000" smtClean="0"/>
          </a:p>
          <a:p>
            <a:pPr>
              <a:lnSpc>
                <a:spcPct val="90000"/>
              </a:lnSpc>
            </a:pPr>
            <a:endParaRPr lang="en-US" sz="2000" smtClean="0"/>
          </a:p>
          <a:p>
            <a:pPr>
              <a:lnSpc>
                <a:spcPct val="90000"/>
              </a:lnSpc>
            </a:pPr>
            <a:endParaRPr lang="en-US" sz="2000" smtClean="0"/>
          </a:p>
          <a:p>
            <a:pPr>
              <a:lnSpc>
                <a:spcPct val="90000"/>
              </a:lnSpc>
              <a:buFont typeface="Arial" charset="0"/>
              <a:buNone/>
            </a:pPr>
            <a:endParaRPr lang="en-US" sz="1200" smtClean="0"/>
          </a:p>
          <a:p>
            <a:pPr>
              <a:lnSpc>
                <a:spcPct val="90000"/>
              </a:lnSpc>
              <a:buFont typeface="Arial" charset="0"/>
              <a:buNone/>
            </a:pPr>
            <a:r>
              <a:rPr lang="en-US" sz="1200" smtClean="0"/>
              <a:t>	OS Changer, OS Abstractor, Cross-OS, OS Simulator, OS PAL, Ada-C/C++ Changer and Mapusoft are trademarks of Mapusoft Technologies, Inc. All other brands or product names are the property of their respective holders. This content is copyrighted by MapuSoft. Content is subject to change without notice.	</a:t>
            </a:r>
          </a:p>
          <a:p>
            <a:pPr>
              <a:lnSpc>
                <a:spcPct val="90000"/>
              </a:lnSpc>
              <a:buFont typeface="Arial" charset="0"/>
              <a:buNone/>
            </a:pPr>
            <a:r>
              <a:rPr lang="en-US" sz="120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2356</TotalTime>
  <Words>92</Words>
  <Application>Microsoft Office PowerPoint</Application>
  <PresentationFormat>On-screen Show (4:3)</PresentationFormat>
  <Paragraphs>23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Ada-C/C++ Changer</vt:lpstr>
      <vt:lpstr>Slide 5</vt:lpstr>
      <vt:lpstr>Slide 6</vt:lpstr>
      <vt:lpstr>Slide 7</vt:lpstr>
      <vt:lpstr>Slide 8</vt:lpstr>
      <vt:lpstr>For More Information</vt:lpstr>
    </vt:vector>
  </TitlesOfParts>
  <Company>MapuSoft Technologies,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Marianne Crowe</dc:creator>
  <cp:lastModifiedBy>Marianne Crowe</cp:lastModifiedBy>
  <cp:revision>210</cp:revision>
  <dcterms:created xsi:type="dcterms:W3CDTF">2009-10-22T16:38:01Z</dcterms:created>
  <dcterms:modified xsi:type="dcterms:W3CDTF">2010-11-02T21:22:18Z</dcterms:modified>
</cp:coreProperties>
</file>