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65" r:id="rId3"/>
    <p:sldId id="267" r:id="rId4"/>
    <p:sldId id="268" r:id="rId5"/>
    <p:sldId id="269" r:id="rId6"/>
    <p:sldId id="270" r:id="rId7"/>
    <p:sldId id="271" r:id="rId8"/>
    <p:sldId id="272"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AA0FA0-730D-4ED2-8DB7-0A8AF78C3AFD}" type="datetimeFigureOut">
              <a:rPr lang="en-US" smtClean="0"/>
              <a:pPr/>
              <a:t>11/15/2011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7D03C-F7ED-4A47-9296-66049015481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newpwrpnt6.jpg"/>
          <p:cNvPicPr>
            <a:picLocks noChangeAspect="1"/>
          </p:cNvPicPr>
          <p:nvPr userDrawn="1"/>
        </p:nvPicPr>
        <p:blipFill>
          <a:blip r:embed="rId2" cstate="print"/>
          <a:stretch>
            <a:fillRect/>
          </a:stretch>
        </p:blipFill>
        <p:spPr>
          <a:xfrm>
            <a:off x="0" y="4566"/>
            <a:ext cx="9144000" cy="6848868"/>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FontTx/>
              <a:buBlip>
                <a:blip r:embed="rId3"/>
              </a:buBlip>
              <a:defRPr/>
            </a:lvl1pPr>
            <a:lvl2pPr>
              <a:buFontTx/>
              <a:buBlip>
                <a:blip r:embed="rId4"/>
              </a:buBlip>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B8CF45-66CE-4563-8BB7-14F8EDF0609B}"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651AB8-5A50-4D70-B292-CB37EE5735E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8CF45-66CE-4563-8BB7-14F8EDF0609B}" type="datetimeFigureOut">
              <a:rPr lang="en-US" smtClean="0"/>
              <a:pPr/>
              <a:t>11/15/2011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51AB8-5A50-4D70-B292-CB37EE5735E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mapusoft.com/contact/" TargetMode="External"/><Relationship Id="rId4" Type="http://schemas.openxmlformats.org/officeDocument/2006/relationships/hyperlink" Target="http://mapusoft.com/download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514600"/>
            <a:ext cx="9144000" cy="3611563"/>
          </a:xfrm>
        </p:spPr>
        <p:txBody>
          <a:bodyPr>
            <a:normAutofit/>
          </a:bodyPr>
          <a:lstStyle/>
          <a:p>
            <a:pPr algn="ctr">
              <a:buNone/>
            </a:pPr>
            <a:r>
              <a:rPr lang="en-US" sz="6000" dirty="0" smtClean="0"/>
              <a:t>Using MapuSoft Instead of</a:t>
            </a:r>
            <a:br>
              <a:rPr lang="en-US" sz="6000" dirty="0" smtClean="0"/>
            </a:br>
            <a:r>
              <a:rPr lang="en-US" sz="6000" dirty="0" smtClean="0"/>
              <a:t> OS Vendor’s Simulators</a:t>
            </a:r>
            <a:endParaRPr lang="en-US" sz="6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401762"/>
            <a:ext cx="8229600" cy="731838"/>
          </a:xfrm>
          <a:solidFill>
            <a:schemeClr val="bg1"/>
          </a:solidFill>
        </p:spPr>
        <p:txBody>
          <a:bodyPr>
            <a:normAutofit/>
          </a:bodyPr>
          <a:lstStyle/>
          <a:p>
            <a:r>
              <a:rPr lang="en-US" sz="3600" dirty="0" smtClean="0"/>
              <a:t>Why Choose MapuSoft’s Solutions?</a:t>
            </a:r>
            <a:endParaRPr lang="en-US" sz="3600" dirty="0"/>
          </a:p>
        </p:txBody>
      </p:sp>
      <p:sp>
        <p:nvSpPr>
          <p:cNvPr id="5" name="Subtitle 2"/>
          <p:cNvSpPr>
            <a:spLocks noGrp="1"/>
          </p:cNvSpPr>
          <p:nvPr>
            <p:ph idx="1"/>
          </p:nvPr>
        </p:nvSpPr>
        <p:spPr>
          <a:xfrm>
            <a:off x="457200" y="2133600"/>
            <a:ext cx="8229600" cy="3992563"/>
          </a:xfrm>
        </p:spPr>
        <p:txBody>
          <a:bodyPr>
            <a:noAutofit/>
          </a:bodyPr>
          <a:lstStyle/>
          <a:p>
            <a:pPr indent="-457200" algn="l"/>
            <a:r>
              <a:rPr lang="en-US" sz="2000" dirty="0" smtClean="0"/>
              <a:t> Already provides over 144 Simulator/Porting </a:t>
            </a:r>
            <a:r>
              <a:rPr lang="en-US" sz="2000" dirty="0" smtClean="0"/>
              <a:t>Kits</a:t>
            </a:r>
          </a:p>
          <a:p>
            <a:pPr lvl="1" indent="-457200" algn="l"/>
            <a:r>
              <a:rPr lang="en-US" sz="2000" dirty="0" smtClean="0"/>
              <a:t>Currently </a:t>
            </a:r>
            <a:r>
              <a:rPr lang="en-US" sz="2000" dirty="0" smtClean="0"/>
              <a:t>supports 7 API interface across 20 target </a:t>
            </a:r>
            <a:r>
              <a:rPr lang="en-US" sz="2000" dirty="0" smtClean="0"/>
              <a:t>OS</a:t>
            </a:r>
          </a:p>
          <a:p>
            <a:pPr lvl="1" indent="-457200" algn="l"/>
            <a:r>
              <a:rPr lang="en-US" sz="2000" dirty="0" smtClean="0"/>
              <a:t>Our </a:t>
            </a:r>
            <a:r>
              <a:rPr lang="en-US" sz="2000" dirty="0" smtClean="0"/>
              <a:t>framework allows easily adding new API </a:t>
            </a:r>
            <a:r>
              <a:rPr lang="en-US" sz="2000" dirty="0" smtClean="0"/>
              <a:t>interfaces and supporting </a:t>
            </a:r>
            <a:r>
              <a:rPr lang="en-US" sz="2000" dirty="0" smtClean="0"/>
              <a:t>new target OS</a:t>
            </a:r>
          </a:p>
          <a:p>
            <a:pPr indent="-457200" algn="l"/>
            <a:r>
              <a:rPr lang="en-US" sz="2000" dirty="0" smtClean="0"/>
              <a:t> Unique Embedded Software Re-use </a:t>
            </a:r>
            <a:r>
              <a:rPr lang="en-US" sz="2000" dirty="0" smtClean="0"/>
              <a:t>Expertise</a:t>
            </a:r>
          </a:p>
          <a:p>
            <a:pPr lvl="1" indent="-457200" algn="l"/>
            <a:r>
              <a:rPr lang="en-US" sz="2000" dirty="0" smtClean="0"/>
              <a:t>Porting</a:t>
            </a:r>
            <a:r>
              <a:rPr lang="en-US" sz="2000" dirty="0" smtClean="0"/>
              <a:t>, abstraction, virtualization, performance </a:t>
            </a:r>
            <a:r>
              <a:rPr lang="en-US" sz="2000" dirty="0" smtClean="0"/>
              <a:t> </a:t>
            </a:r>
            <a:r>
              <a:rPr lang="en-US" sz="2000" dirty="0" smtClean="0"/>
              <a:t>optimizations</a:t>
            </a:r>
            <a:r>
              <a:rPr lang="en-US" sz="2000" dirty="0" smtClean="0"/>
              <a:t>, </a:t>
            </a:r>
            <a:r>
              <a:rPr lang="en-US" sz="2000" dirty="0" smtClean="0"/>
              <a:t>profiling</a:t>
            </a:r>
            <a:r>
              <a:rPr lang="en-US" sz="2000" dirty="0" smtClean="0"/>
              <a:t>, </a:t>
            </a:r>
            <a:r>
              <a:rPr lang="en-US" sz="2000" dirty="0" smtClean="0"/>
              <a:t>safety/mission </a:t>
            </a:r>
            <a:r>
              <a:rPr lang="en-US" sz="2000" dirty="0" smtClean="0"/>
              <a:t>critical</a:t>
            </a:r>
          </a:p>
          <a:p>
            <a:pPr indent="-457200" algn="l"/>
            <a:r>
              <a:rPr lang="en-US" sz="2000" dirty="0" smtClean="0"/>
              <a:t> Example </a:t>
            </a:r>
            <a:r>
              <a:rPr lang="en-US" sz="2000" dirty="0" smtClean="0"/>
              <a:t>Customers</a:t>
            </a:r>
            <a:endParaRPr lang="en-US" sz="2000" dirty="0" smtClean="0"/>
          </a:p>
          <a:p>
            <a:pPr lvl="1" indent="-457200" algn="l"/>
            <a:r>
              <a:rPr lang="en-US" sz="2000" dirty="0" smtClean="0"/>
              <a:t>Boeing </a:t>
            </a:r>
            <a:r>
              <a:rPr lang="en-US" sz="2000" dirty="0" smtClean="0"/>
              <a:t>(Future Combat Systems program),  Raytheon, BAE </a:t>
            </a:r>
            <a:r>
              <a:rPr lang="en-US" sz="2000" dirty="0" smtClean="0"/>
              <a:t>Systems</a:t>
            </a:r>
            <a:r>
              <a:rPr lang="en-US" sz="2000" dirty="0" smtClean="0"/>
              <a:t>, Northrop </a:t>
            </a:r>
            <a:r>
              <a:rPr lang="en-US" sz="2000" dirty="0" smtClean="0"/>
              <a:t>Grumman</a:t>
            </a:r>
            <a:r>
              <a:rPr lang="en-US" sz="2000" dirty="0" smtClean="0"/>
              <a:t>, Hill Air Force </a:t>
            </a:r>
            <a:r>
              <a:rPr lang="en-US" sz="2000" dirty="0" smtClean="0"/>
              <a:t>Base, IBM, Blade </a:t>
            </a:r>
            <a:r>
              <a:rPr lang="en-US" sz="2000" dirty="0" smtClean="0"/>
              <a:t>Networks</a:t>
            </a:r>
            <a:r>
              <a:rPr lang="en-US" sz="2000" dirty="0" smtClean="0"/>
              <a:t>, </a:t>
            </a:r>
            <a:r>
              <a:rPr lang="en-US" sz="2000" dirty="0" smtClean="0"/>
              <a:t>Ericsson</a:t>
            </a:r>
            <a:r>
              <a:rPr lang="en-US" sz="2000" dirty="0" smtClean="0"/>
              <a:t>, Marconi, Taseon, Cisco</a:t>
            </a:r>
            <a:endParaRPr 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401762"/>
            <a:ext cx="8229600" cy="731838"/>
          </a:xfrm>
          <a:solidFill>
            <a:schemeClr val="bg1"/>
          </a:solidFill>
        </p:spPr>
        <p:txBody>
          <a:bodyPr>
            <a:normAutofit/>
          </a:bodyPr>
          <a:lstStyle/>
          <a:p>
            <a:r>
              <a:rPr lang="en-US" sz="3600" dirty="0" smtClean="0"/>
              <a:t>Why Choose MapuSoft’s Solutions?</a:t>
            </a:r>
            <a:endParaRPr lang="en-US" sz="3600" dirty="0"/>
          </a:p>
        </p:txBody>
      </p:sp>
      <p:sp>
        <p:nvSpPr>
          <p:cNvPr id="5" name="Subtitle 2"/>
          <p:cNvSpPr>
            <a:spLocks noGrp="1"/>
          </p:cNvSpPr>
          <p:nvPr>
            <p:ph idx="1"/>
          </p:nvPr>
        </p:nvSpPr>
        <p:spPr>
          <a:xfrm>
            <a:off x="457200" y="2133600"/>
            <a:ext cx="8229600" cy="3992563"/>
          </a:xfrm>
        </p:spPr>
        <p:txBody>
          <a:bodyPr>
            <a:noAutofit/>
          </a:bodyPr>
          <a:lstStyle/>
          <a:p>
            <a:pPr indent="-457200"/>
            <a:r>
              <a:rPr lang="en-US" sz="2000" dirty="0" smtClean="0"/>
              <a:t> Ability to do modular </a:t>
            </a:r>
            <a:r>
              <a:rPr lang="en-US" sz="2000" dirty="0" smtClean="0"/>
              <a:t>testing</a:t>
            </a:r>
            <a:endParaRPr lang="en-US" sz="2000" dirty="0" smtClean="0"/>
          </a:p>
          <a:p>
            <a:pPr lvl="1" indent="-457200"/>
            <a:r>
              <a:rPr lang="en-US" sz="2000" dirty="0" smtClean="0"/>
              <a:t>Module can be broken down into separate process </a:t>
            </a:r>
            <a:r>
              <a:rPr lang="en-US" sz="2000" dirty="0" smtClean="0"/>
              <a:t>with </a:t>
            </a:r>
            <a:r>
              <a:rPr lang="en-US" sz="2000" dirty="0" smtClean="0"/>
              <a:t>dedicated heap  memory</a:t>
            </a:r>
          </a:p>
          <a:p>
            <a:pPr lvl="1" indent="-457200"/>
            <a:r>
              <a:rPr lang="en-US" sz="2000" dirty="0" smtClean="0"/>
              <a:t>Develop the low level communication </a:t>
            </a:r>
            <a:r>
              <a:rPr lang="en-US" sz="2000" dirty="0" smtClean="0"/>
              <a:t>mechanism </a:t>
            </a:r>
            <a:r>
              <a:rPr lang="en-US" sz="2000" dirty="0" smtClean="0"/>
              <a:t>across modules using user shared </a:t>
            </a:r>
            <a:r>
              <a:rPr lang="en-US" sz="2000" dirty="0" smtClean="0"/>
              <a:t>tiered </a:t>
            </a:r>
            <a:r>
              <a:rPr lang="en-US" sz="2000" dirty="0" smtClean="0"/>
              <a:t>memory pools</a:t>
            </a:r>
          </a:p>
          <a:p>
            <a:pPr lvl="1" indent="-457200"/>
            <a:r>
              <a:rPr lang="en-US" sz="2000" dirty="0" smtClean="0"/>
              <a:t>Load modules dynamically from a module (or) </a:t>
            </a:r>
            <a:r>
              <a:rPr lang="en-US" sz="2000" dirty="0" smtClean="0"/>
              <a:t>statically </a:t>
            </a:r>
            <a:r>
              <a:rPr lang="en-US" sz="2000" dirty="0" smtClean="0"/>
              <a:t>via the command </a:t>
            </a:r>
            <a:r>
              <a:rPr lang="en-US" sz="2000" dirty="0" smtClean="0"/>
              <a:t>prompt</a:t>
            </a:r>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401762"/>
            <a:ext cx="8229600" cy="731838"/>
          </a:xfrm>
          <a:solidFill>
            <a:schemeClr val="bg1"/>
          </a:solidFill>
        </p:spPr>
        <p:txBody>
          <a:bodyPr>
            <a:normAutofit/>
          </a:bodyPr>
          <a:lstStyle/>
          <a:p>
            <a:r>
              <a:rPr lang="en-US" sz="3600" dirty="0" smtClean="0"/>
              <a:t>Why </a:t>
            </a:r>
            <a:r>
              <a:rPr lang="en-US" sz="3600" dirty="0" smtClean="0"/>
              <a:t>Use MapuSoft’s OS PAL</a:t>
            </a:r>
            <a:r>
              <a:rPr lang="en-US" sz="3600" dirty="0" smtClean="0"/>
              <a:t>?</a:t>
            </a:r>
            <a:endParaRPr lang="en-US" sz="3600" dirty="0"/>
          </a:p>
        </p:txBody>
      </p:sp>
      <p:sp>
        <p:nvSpPr>
          <p:cNvPr id="5" name="Subtitle 2"/>
          <p:cNvSpPr>
            <a:spLocks noGrp="1"/>
          </p:cNvSpPr>
          <p:nvPr>
            <p:ph idx="1"/>
          </p:nvPr>
        </p:nvSpPr>
        <p:spPr>
          <a:xfrm>
            <a:off x="457200" y="2133600"/>
            <a:ext cx="8229600" cy="3992563"/>
          </a:xfrm>
        </p:spPr>
        <p:txBody>
          <a:bodyPr>
            <a:noAutofit/>
          </a:bodyPr>
          <a:lstStyle/>
          <a:p>
            <a:pPr indent="-457200"/>
            <a:r>
              <a:rPr lang="en-US" sz="2000" dirty="0" smtClean="0"/>
              <a:t> </a:t>
            </a:r>
            <a:r>
              <a:rPr lang="en-US" sz="2000" dirty="0" smtClean="0"/>
              <a:t>OS PAL based testing is beyond an OS simulator </a:t>
            </a:r>
          </a:p>
          <a:p>
            <a:pPr lvl="1" indent="-457200"/>
            <a:r>
              <a:rPr lang="en-US" sz="2000" dirty="0" smtClean="0"/>
              <a:t>Porting tool to import legacy code into OS PAL</a:t>
            </a:r>
          </a:p>
          <a:p>
            <a:pPr lvl="1" indent="-457200"/>
            <a:r>
              <a:rPr lang="en-US" sz="2000" dirty="0" smtClean="0"/>
              <a:t>Testing on both Windows and Linux hosts</a:t>
            </a:r>
          </a:p>
          <a:p>
            <a:pPr lvl="1" indent="-457200"/>
            <a:r>
              <a:rPr lang="en-US" sz="2000" dirty="0" smtClean="0"/>
              <a:t>Generate optimized simulator source code that is specific to the application and target</a:t>
            </a:r>
          </a:p>
          <a:p>
            <a:pPr lvl="1" indent="-457200"/>
            <a:r>
              <a:rPr lang="en-US" sz="2000" dirty="0" smtClean="0"/>
              <a:t>Generate application performance metrics and analyze data in graphical viewer for bottlenecks</a:t>
            </a:r>
          </a:p>
          <a:p>
            <a:pPr lvl="1" indent="-457200"/>
            <a:r>
              <a:rPr lang="en-US" sz="2000" dirty="0" smtClean="0"/>
              <a:t>Generate performance comparison report</a:t>
            </a:r>
          </a:p>
          <a:p>
            <a:pPr lvl="1" indent="-457200"/>
            <a:r>
              <a:rPr lang="en-US" sz="2000" dirty="0" smtClean="0"/>
              <a:t>OS PAL is based on state-of-the-art eclipse platform and includes IDE, compilers and debuggers for x86</a:t>
            </a:r>
          </a:p>
          <a:p>
            <a:pPr indent="-457200"/>
            <a:endParaRPr lang="en-U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401762"/>
            <a:ext cx="8229600" cy="731838"/>
          </a:xfrm>
          <a:solidFill>
            <a:schemeClr val="bg1"/>
          </a:solidFill>
        </p:spPr>
        <p:txBody>
          <a:bodyPr>
            <a:normAutofit/>
          </a:bodyPr>
          <a:lstStyle/>
          <a:p>
            <a:r>
              <a:rPr lang="en-US" sz="3600" dirty="0" smtClean="0"/>
              <a:t>Why </a:t>
            </a:r>
            <a:r>
              <a:rPr lang="en-US" sz="3600" dirty="0" smtClean="0"/>
              <a:t>Not Use an OS Vendor’s Solution</a:t>
            </a:r>
            <a:r>
              <a:rPr lang="en-US" sz="3600" dirty="0" smtClean="0"/>
              <a:t>?</a:t>
            </a:r>
            <a:endParaRPr lang="en-US" sz="3600" dirty="0"/>
          </a:p>
        </p:txBody>
      </p:sp>
      <p:sp>
        <p:nvSpPr>
          <p:cNvPr id="5" name="Subtitle 2"/>
          <p:cNvSpPr>
            <a:spLocks noGrp="1"/>
          </p:cNvSpPr>
          <p:nvPr>
            <p:ph idx="1"/>
          </p:nvPr>
        </p:nvSpPr>
        <p:spPr>
          <a:xfrm>
            <a:off x="457200" y="2133600"/>
            <a:ext cx="8229600" cy="3992563"/>
          </a:xfrm>
        </p:spPr>
        <p:txBody>
          <a:bodyPr>
            <a:noAutofit/>
          </a:bodyPr>
          <a:lstStyle/>
          <a:p>
            <a:pPr marL="457200" indent="-457200"/>
            <a:r>
              <a:rPr lang="en-US" sz="2000" dirty="0" smtClean="0"/>
              <a:t>OS Vendor’s solutions will work for testing simple applications only as a single process. If one block (module) breaks, then all stops</a:t>
            </a:r>
          </a:p>
          <a:p>
            <a:pPr marL="457200" indent="-457200"/>
            <a:r>
              <a:rPr lang="en-US" sz="2000" dirty="0" smtClean="0"/>
              <a:t>OS PAL allows a standalone application (block) as a separate fully independent process and can also be dedicated to run on a single core under SMP</a:t>
            </a:r>
          </a:p>
          <a:p>
            <a:pPr marL="457200" indent="-457200"/>
            <a:r>
              <a:rPr lang="en-US" sz="2000" dirty="0" smtClean="0"/>
              <a:t>OS PAL allows interdependent multiple  applications (blocks) as individual processes, which can interact  and share resources that are not marked </a:t>
            </a:r>
            <a:r>
              <a:rPr lang="en-US" sz="2000" dirty="0" smtClean="0"/>
              <a:t>private</a:t>
            </a:r>
            <a:endParaRPr lang="en-US"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401762"/>
            <a:ext cx="8229600" cy="731838"/>
          </a:xfrm>
          <a:solidFill>
            <a:schemeClr val="bg1"/>
          </a:solidFill>
        </p:spPr>
        <p:txBody>
          <a:bodyPr>
            <a:normAutofit/>
          </a:bodyPr>
          <a:lstStyle/>
          <a:p>
            <a:r>
              <a:rPr lang="en-US" sz="3600" dirty="0" smtClean="0"/>
              <a:t>Why </a:t>
            </a:r>
            <a:r>
              <a:rPr lang="en-US" sz="3600" dirty="0" smtClean="0"/>
              <a:t>Not Use an OS Vendor’s Solution</a:t>
            </a:r>
            <a:r>
              <a:rPr lang="en-US" sz="3600" dirty="0" smtClean="0"/>
              <a:t>?</a:t>
            </a:r>
            <a:endParaRPr lang="en-US" sz="3600" dirty="0"/>
          </a:p>
        </p:txBody>
      </p:sp>
      <p:sp>
        <p:nvSpPr>
          <p:cNvPr id="5" name="Subtitle 2"/>
          <p:cNvSpPr>
            <a:spLocks noGrp="1"/>
          </p:cNvSpPr>
          <p:nvPr>
            <p:ph idx="1"/>
          </p:nvPr>
        </p:nvSpPr>
        <p:spPr>
          <a:xfrm>
            <a:off x="457200" y="2133600"/>
            <a:ext cx="8229600" cy="3992563"/>
          </a:xfrm>
        </p:spPr>
        <p:txBody>
          <a:bodyPr>
            <a:noAutofit/>
          </a:bodyPr>
          <a:lstStyle/>
          <a:p>
            <a:pPr marL="457200" indent="-457200"/>
            <a:r>
              <a:rPr lang="en-US" sz="2000" dirty="0" smtClean="0"/>
              <a:t>OS PAL allows you to simulate a complex system on one machine and reduces the hardware cost </a:t>
            </a:r>
          </a:p>
          <a:p>
            <a:pPr marL="457200" indent="-457200"/>
            <a:r>
              <a:rPr lang="en-US" sz="2000" dirty="0" smtClean="0"/>
              <a:t>OS PAL allows the module to be broken down into separate processes with dedicated heap memory</a:t>
            </a:r>
          </a:p>
          <a:p>
            <a:pPr marL="457200" indent="-457200"/>
            <a:r>
              <a:rPr lang="en-US" sz="2000" dirty="0" smtClean="0"/>
              <a:t>Easy to simulate the low level hardware interface either on shared memory or via a device driver thread/process</a:t>
            </a:r>
          </a:p>
          <a:p>
            <a:pPr marL="457200" indent="-457200"/>
            <a:r>
              <a:rPr lang="en-US" sz="2000" dirty="0" smtClean="0"/>
              <a:t>Can load other modules dynamically from any module (or) also statically load via command prompt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401762"/>
            <a:ext cx="8229600" cy="731838"/>
          </a:xfrm>
          <a:solidFill>
            <a:schemeClr val="bg1"/>
          </a:solidFill>
        </p:spPr>
        <p:txBody>
          <a:bodyPr>
            <a:normAutofit/>
          </a:bodyPr>
          <a:lstStyle/>
          <a:p>
            <a:r>
              <a:rPr lang="en-US" sz="3600" dirty="0" smtClean="0"/>
              <a:t>Why </a:t>
            </a:r>
            <a:r>
              <a:rPr lang="en-US" sz="3600" dirty="0" smtClean="0"/>
              <a:t>Not Use an OS Vendor’s Solution</a:t>
            </a:r>
            <a:r>
              <a:rPr lang="en-US" sz="3600" dirty="0" smtClean="0"/>
              <a:t>?</a:t>
            </a:r>
            <a:endParaRPr lang="en-US" sz="3600" dirty="0"/>
          </a:p>
        </p:txBody>
      </p:sp>
      <p:sp>
        <p:nvSpPr>
          <p:cNvPr id="5" name="Subtitle 2"/>
          <p:cNvSpPr>
            <a:spLocks noGrp="1"/>
          </p:cNvSpPr>
          <p:nvPr>
            <p:ph idx="1"/>
          </p:nvPr>
        </p:nvSpPr>
        <p:spPr>
          <a:xfrm>
            <a:off x="457200" y="2133600"/>
            <a:ext cx="8229600" cy="3992563"/>
          </a:xfrm>
        </p:spPr>
        <p:txBody>
          <a:bodyPr>
            <a:noAutofit/>
          </a:bodyPr>
          <a:lstStyle/>
          <a:p>
            <a:pPr marL="457200" indent="-457200"/>
            <a:r>
              <a:rPr lang="en-US" sz="2000" dirty="0" smtClean="0"/>
              <a:t>OS Vendor’s solution will prevent you from directly utilizing  native middleware/stack/tools/drivers</a:t>
            </a:r>
          </a:p>
          <a:p>
            <a:pPr marL="914400" lvl="1" indent="-457200"/>
            <a:r>
              <a:rPr lang="en-US" sz="2000" dirty="0" smtClean="0"/>
              <a:t>OS PAL allows application to use OS Abstractor APIs or  allow access to native OS APIs</a:t>
            </a:r>
          </a:p>
          <a:p>
            <a:pPr marL="914400" lvl="1" indent="-457200"/>
            <a:r>
              <a:rPr lang="en-US" sz="2000" dirty="0" smtClean="0"/>
              <a:t>Takes full advantage of the OS kernel to provide enhanced performance</a:t>
            </a:r>
          </a:p>
          <a:p>
            <a:pPr marL="914400" lvl="1" indent="-457200"/>
            <a:r>
              <a:rPr lang="en-US" sz="2000" dirty="0" smtClean="0"/>
              <a:t>OS PAL puts the focus on testing the application and not the OS components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401762"/>
            <a:ext cx="8229600" cy="731838"/>
          </a:xfrm>
          <a:solidFill>
            <a:schemeClr val="bg1"/>
          </a:solidFill>
        </p:spPr>
        <p:txBody>
          <a:bodyPr>
            <a:normAutofit/>
          </a:bodyPr>
          <a:lstStyle/>
          <a:p>
            <a:r>
              <a:rPr lang="en-US" sz="3600" dirty="0" smtClean="0"/>
              <a:t>Why </a:t>
            </a:r>
            <a:r>
              <a:rPr lang="en-US" sz="3600" dirty="0" smtClean="0"/>
              <a:t>Not Use an OS Vendor’s Solution</a:t>
            </a:r>
            <a:r>
              <a:rPr lang="en-US" sz="3600" dirty="0" smtClean="0"/>
              <a:t>?</a:t>
            </a:r>
            <a:endParaRPr lang="en-US" sz="3600" dirty="0"/>
          </a:p>
        </p:txBody>
      </p:sp>
      <p:sp>
        <p:nvSpPr>
          <p:cNvPr id="5" name="Subtitle 2"/>
          <p:cNvSpPr>
            <a:spLocks noGrp="1"/>
          </p:cNvSpPr>
          <p:nvPr>
            <p:ph idx="1"/>
          </p:nvPr>
        </p:nvSpPr>
        <p:spPr>
          <a:xfrm>
            <a:off x="457200" y="2133600"/>
            <a:ext cx="8229600" cy="3992563"/>
          </a:xfrm>
        </p:spPr>
        <p:txBody>
          <a:bodyPr>
            <a:noAutofit/>
          </a:bodyPr>
          <a:lstStyle/>
          <a:p>
            <a:pPr marL="457200" indent="-457200"/>
            <a:r>
              <a:rPr lang="en-US" sz="2000" dirty="0" smtClean="0"/>
              <a:t>OS Vendor’s solution will lock your test platform to one OS/vendor and prevents you from testing any other types of applications (POSIX, VxWorks, Windows, uITRON, etc.)</a:t>
            </a:r>
          </a:p>
          <a:p>
            <a:pPr marL="457200" indent="-457200"/>
            <a:r>
              <a:rPr lang="en-US" sz="2000" dirty="0" smtClean="0"/>
              <a:t>OS Vendors provide little support for soft kernels as they compete with the real product sales. Further, they only support certain host configuration</a:t>
            </a:r>
          </a:p>
          <a:p>
            <a:pPr marL="457200" indent="-457200"/>
            <a:r>
              <a:rPr lang="en-US" sz="2000" dirty="0" smtClean="0"/>
              <a:t> Most OS Vendor’s solutions are not provided in full source format and offer no customization.  Falls in a one-size fits all paradigm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ewpwrpnt6.jpg"/>
          <p:cNvPicPr>
            <a:picLocks noChangeAspect="1"/>
          </p:cNvPicPr>
          <p:nvPr/>
        </p:nvPicPr>
        <p:blipFill>
          <a:blip r:embed="rId2" cstate="print"/>
          <a:stretch>
            <a:fillRect/>
          </a:stretch>
        </p:blipFill>
        <p:spPr>
          <a:xfrm>
            <a:off x="0" y="4566"/>
            <a:ext cx="9144000" cy="6848868"/>
          </a:xfrm>
          <a:prstGeom prst="rect">
            <a:avLst/>
          </a:prstGeom>
        </p:spPr>
      </p:pic>
      <p:sp>
        <p:nvSpPr>
          <p:cNvPr id="24578" name="Title 1"/>
          <p:cNvSpPr>
            <a:spLocks noGrp="1"/>
          </p:cNvSpPr>
          <p:nvPr>
            <p:ph type="title"/>
          </p:nvPr>
        </p:nvSpPr>
        <p:spPr>
          <a:xfrm>
            <a:off x="457200" y="1447800"/>
            <a:ext cx="8229600" cy="457200"/>
          </a:xfrm>
        </p:spPr>
        <p:txBody>
          <a:bodyPr>
            <a:normAutofit/>
          </a:bodyPr>
          <a:lstStyle/>
          <a:p>
            <a:r>
              <a:rPr lang="en-US" sz="2400" dirty="0" smtClean="0">
                <a:latin typeface="Arial" charset="0"/>
                <a:cs typeface="Arial" charset="0"/>
              </a:rPr>
              <a:t>For More Information</a:t>
            </a:r>
          </a:p>
        </p:txBody>
      </p:sp>
      <p:sp>
        <p:nvSpPr>
          <p:cNvPr id="24579" name="Content Placeholder 2"/>
          <p:cNvSpPr>
            <a:spLocks noGrp="1"/>
          </p:cNvSpPr>
          <p:nvPr>
            <p:ph idx="1"/>
          </p:nvPr>
        </p:nvSpPr>
        <p:spPr>
          <a:xfrm>
            <a:off x="457200" y="2057400"/>
            <a:ext cx="8229600" cy="4191000"/>
          </a:xfrm>
        </p:spPr>
        <p:txBody>
          <a:bodyPr>
            <a:normAutofit lnSpcReduction="10000"/>
          </a:bodyPr>
          <a:lstStyle/>
          <a:p>
            <a:pPr>
              <a:lnSpc>
                <a:spcPct val="90000"/>
              </a:lnSpc>
              <a:buBlip>
                <a:blip r:embed="rId3"/>
              </a:buBlip>
            </a:pPr>
            <a:r>
              <a:rPr lang="en-US" sz="2400" dirty="0" smtClean="0"/>
              <a:t>To download MapuSoft’s free software evaluation visit: </a:t>
            </a:r>
            <a:r>
              <a:rPr lang="en-US" sz="2400" dirty="0" smtClean="0">
                <a:hlinkClick r:id="rId4"/>
              </a:rPr>
              <a:t>http://mapusoft.com/downloads/</a:t>
            </a:r>
            <a:r>
              <a:rPr lang="en-US" sz="2400" dirty="0" smtClean="0"/>
              <a:t> </a:t>
            </a:r>
          </a:p>
          <a:p>
            <a:pPr>
              <a:lnSpc>
                <a:spcPct val="90000"/>
              </a:lnSpc>
              <a:buBlip>
                <a:blip r:embed="rId3"/>
              </a:buBlip>
            </a:pPr>
            <a:endParaRPr lang="en-US" sz="2400" dirty="0" smtClean="0"/>
          </a:p>
          <a:p>
            <a:pPr>
              <a:lnSpc>
                <a:spcPct val="90000"/>
              </a:lnSpc>
              <a:buBlip>
                <a:blip r:embed="rId3"/>
              </a:buBlip>
            </a:pPr>
            <a:r>
              <a:rPr lang="en-US" sz="2400" dirty="0" smtClean="0"/>
              <a:t>For any additional information please contact MapuSoft at: </a:t>
            </a:r>
            <a:r>
              <a:rPr lang="en-US" sz="2400" dirty="0" smtClean="0">
                <a:hlinkClick r:id="rId5"/>
              </a:rPr>
              <a:t>http://mapusoft.com/contact/</a:t>
            </a:r>
            <a:endParaRPr lang="en-US" sz="2400" dirty="0" smtClean="0"/>
          </a:p>
          <a:p>
            <a:pPr>
              <a:lnSpc>
                <a:spcPct val="90000"/>
              </a:lnSpc>
              <a:buNone/>
            </a:pPr>
            <a:endParaRPr lang="en-US" sz="2400" dirty="0" smtClean="0"/>
          </a:p>
          <a:p>
            <a:pPr>
              <a:lnSpc>
                <a:spcPct val="90000"/>
              </a:lnSpc>
              <a:buBlip>
                <a:blip r:embed="rId3"/>
              </a:buBlip>
            </a:pPr>
            <a:r>
              <a:rPr lang="en-US" sz="2400" dirty="0" smtClean="0"/>
              <a:t>Toll Free: 1-877-MAPUSOFT</a:t>
            </a:r>
            <a:r>
              <a:rPr lang="en-US" sz="1800" dirty="0" smtClean="0"/>
              <a:t>	</a:t>
            </a:r>
          </a:p>
          <a:p>
            <a:pPr>
              <a:lnSpc>
                <a:spcPct val="90000"/>
              </a:lnSpc>
              <a:buFont typeface="Arial" charset="0"/>
              <a:buNone/>
            </a:pPr>
            <a:endParaRPr lang="en-US" sz="1200" dirty="0" smtClean="0"/>
          </a:p>
          <a:p>
            <a:pPr>
              <a:lnSpc>
                <a:spcPct val="90000"/>
              </a:lnSpc>
              <a:buFont typeface="Arial" charset="0"/>
              <a:buNone/>
            </a:pPr>
            <a:endParaRPr lang="en-US" sz="1200" dirty="0" smtClean="0"/>
          </a:p>
          <a:p>
            <a:pPr>
              <a:lnSpc>
                <a:spcPct val="90000"/>
              </a:lnSpc>
              <a:buFont typeface="Arial" charset="0"/>
              <a:buNone/>
            </a:pPr>
            <a:endParaRPr lang="en-US" sz="1200" dirty="0" smtClean="0"/>
          </a:p>
          <a:p>
            <a:pPr>
              <a:lnSpc>
                <a:spcPct val="90000"/>
              </a:lnSpc>
              <a:buFont typeface="Arial" charset="0"/>
              <a:buNone/>
            </a:pPr>
            <a:endParaRPr lang="en-US" sz="1200" dirty="0" smtClean="0"/>
          </a:p>
          <a:p>
            <a:pPr>
              <a:lnSpc>
                <a:spcPct val="90000"/>
              </a:lnSpc>
              <a:buFont typeface="Arial" charset="0"/>
              <a:buNone/>
            </a:pPr>
            <a:endParaRPr lang="en-US" sz="1200" dirty="0" smtClean="0"/>
          </a:p>
          <a:p>
            <a:pPr>
              <a:lnSpc>
                <a:spcPct val="90000"/>
              </a:lnSpc>
              <a:buFont typeface="Arial" charset="0"/>
              <a:buNone/>
            </a:pPr>
            <a:r>
              <a:rPr lang="en-US" sz="1200" dirty="0" smtClean="0"/>
              <a:t>	OS Changer, OS Abstractor, Cross-OS, OS Simulator, OS PAL, Ada-C/C++ Changer and Mapusoft are trademarks of Mapusoft Technologies, Inc. All other brands or product names are the property of their respective holders. This content is copyrighted by MapuSoft. Content is subject to change without notice.	</a:t>
            </a:r>
          </a:p>
          <a:p>
            <a:pPr>
              <a:lnSpc>
                <a:spcPct val="90000"/>
              </a:lnSpc>
              <a:buFont typeface="Arial" charset="0"/>
              <a:buNone/>
            </a:pPr>
            <a:r>
              <a:rPr lang="en-US" sz="1200"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697</TotalTime>
  <Words>564</Words>
  <Application>Microsoft Office PowerPoint</Application>
  <PresentationFormat>On-screen Show (4:3)</PresentationFormat>
  <Paragraphs>53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Why Choose MapuSoft’s Solutions?</vt:lpstr>
      <vt:lpstr>Why Choose MapuSoft’s Solutions?</vt:lpstr>
      <vt:lpstr>Why Use MapuSoft’s OS PAL?</vt:lpstr>
      <vt:lpstr>Why Not Use an OS Vendor’s Solution?</vt:lpstr>
      <vt:lpstr>Why Not Use an OS Vendor’s Solution?</vt:lpstr>
      <vt:lpstr>Why Not Use an OS Vendor’s Solution?</vt:lpstr>
      <vt:lpstr>Why Not Use an OS Vendor’s Solution?</vt:lpstr>
      <vt:lpstr>For More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Marianne Crowe</dc:creator>
  <cp:lastModifiedBy>Marianne Crowe</cp:lastModifiedBy>
  <cp:revision>75</cp:revision>
  <dcterms:created xsi:type="dcterms:W3CDTF">2011-01-27T16:19:03Z</dcterms:created>
  <dcterms:modified xsi:type="dcterms:W3CDTF">2011-11-15T22:40:18Z</dcterms:modified>
</cp:coreProperties>
</file>