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4" r:id="rId2"/>
    <p:sldId id="303" r:id="rId3"/>
    <p:sldId id="304" r:id="rId4"/>
    <p:sldId id="277" r:id="rId5"/>
    <p:sldId id="282" r:id="rId6"/>
    <p:sldId id="296" r:id="rId7"/>
    <p:sldId id="297" r:id="rId8"/>
    <p:sldId id="298" r:id="rId9"/>
    <p:sldId id="300" r:id="rId10"/>
    <p:sldId id="283" r:id="rId11"/>
    <p:sldId id="265" r:id="rId12"/>
    <p:sldId id="266" r:id="rId13"/>
    <p:sldId id="301" r:id="rId14"/>
    <p:sldId id="302"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00" autoAdjust="0"/>
    <p:restoredTop sz="94660"/>
  </p:normalViewPr>
  <p:slideViewPr>
    <p:cSldViewPr>
      <p:cViewPr varScale="1">
        <p:scale>
          <a:sx n="65" d="100"/>
          <a:sy n="65" d="100"/>
        </p:scale>
        <p:origin x="-1374"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34F698-5885-4FFD-A813-3F008BFEB327}" type="datetimeFigureOut">
              <a:rPr lang="en-US" smtClean="0"/>
              <a:pPr/>
              <a:t>12/7/2010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050B0A-A4EF-4EE9-B73D-540641D7F73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solidFill>
                  <a:srgbClr val="000000"/>
                </a:solidFill>
                <a:ea typeface="ＭＳ Ｐゴシック" charset="-128"/>
              </a:rPr>
              <a:t>Wind River Template</a:t>
            </a:r>
          </a:p>
        </p:txBody>
      </p:sp>
      <p:sp>
        <p:nvSpPr>
          <p:cNvPr id="5123"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solidFill>
                  <a:srgbClr val="000000"/>
                </a:solidFill>
                <a:ea typeface="ＭＳ Ｐゴシック" charset="-128"/>
              </a:rPr>
              <a:t>© 2009 Wind River. All Rights Reserved</a:t>
            </a:r>
          </a:p>
        </p:txBody>
      </p:sp>
      <p:sp>
        <p:nvSpPr>
          <p:cNvPr id="5124" name="Rectangle 7"/>
          <p:cNvSpPr>
            <a:spLocks noGrp="1" noChangeArrowheads="1"/>
          </p:cNvSpPr>
          <p:nvPr>
            <p:ph type="sldNum" sz="quarter" idx="5"/>
          </p:nvPr>
        </p:nvSpPr>
        <p:spPr bwMode="auto">
          <a:noFill/>
          <a:ln>
            <a:miter lim="800000"/>
            <a:headEnd/>
            <a:tailEnd/>
          </a:ln>
        </p:spPr>
        <p:txBody>
          <a:bodyPr/>
          <a:lstStyle/>
          <a:p>
            <a:fld id="{B4740BFC-69CB-4202-9D74-3C942B7159CD}" type="slidenum">
              <a:rPr lang="en-US">
                <a:solidFill>
                  <a:srgbClr val="000000"/>
                </a:solidFill>
              </a:rPr>
              <a:pPr/>
              <a:t>2</a:t>
            </a:fld>
            <a:endParaRPr lang="en-US">
              <a:solidFill>
                <a:srgbClr val="000000"/>
              </a:solidFill>
            </a:endParaRPr>
          </a:p>
        </p:txBody>
      </p:sp>
      <p:sp>
        <p:nvSpPr>
          <p:cNvPr id="5125" name="Rectangle 7"/>
          <p:cNvSpPr txBox="1">
            <a:spLocks noGrp="1" noChangeArrowheads="1"/>
          </p:cNvSpPr>
          <p:nvPr/>
        </p:nvSpPr>
        <p:spPr bwMode="auto">
          <a:xfrm>
            <a:off x="3886200" y="8686800"/>
            <a:ext cx="2970213" cy="455613"/>
          </a:xfrm>
          <a:prstGeom prst="rect">
            <a:avLst/>
          </a:prstGeom>
          <a:noFill/>
          <a:ln w="9525">
            <a:noFill/>
            <a:miter lim="800000"/>
            <a:headEnd/>
            <a:tailEnd/>
          </a:ln>
        </p:spPr>
        <p:txBody>
          <a:bodyPr lIns="92304" tIns="46152" rIns="92304" bIns="46152" anchor="b"/>
          <a:lstStyle/>
          <a:p>
            <a:pPr algn="r" defTabSz="923925"/>
            <a:fld id="{5E89CAAF-28C3-43B0-B8DF-E642B430C0D5}" type="slidenum">
              <a:rPr lang="en-US" sz="1000">
                <a:solidFill>
                  <a:srgbClr val="000000"/>
                </a:solidFill>
              </a:rPr>
              <a:pPr algn="r" defTabSz="923925"/>
              <a:t>2</a:t>
            </a:fld>
            <a:endParaRPr lang="en-US" sz="1000">
              <a:solidFill>
                <a:srgbClr val="000000"/>
              </a:solidFill>
            </a:endParaRPr>
          </a:p>
        </p:txBody>
      </p:sp>
      <p:sp>
        <p:nvSpPr>
          <p:cNvPr id="51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535" tIns="46267" rIns="92535" bIns="46267" anchor="b"/>
          <a:lstStyle/>
          <a:p>
            <a:pPr algn="r" defTabSz="923925"/>
            <a:fld id="{6E3522BD-6F13-482A-A128-A21E25EA7542}" type="slidenum">
              <a:rPr lang="en-US" sz="1200">
                <a:solidFill>
                  <a:srgbClr val="000000"/>
                </a:solidFill>
              </a:rPr>
              <a:pPr algn="r" defTabSz="923925"/>
              <a:t>2</a:t>
            </a:fld>
            <a:endParaRPr lang="en-US" sz="1200">
              <a:solidFill>
                <a:srgbClr val="000000"/>
              </a:solidFill>
            </a:endParaRPr>
          </a:p>
        </p:txBody>
      </p:sp>
      <p:sp>
        <p:nvSpPr>
          <p:cNvPr id="51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8" name="Rectangle 3"/>
          <p:cNvSpPr>
            <a:spLocks noGrp="1" noChangeArrowheads="1"/>
          </p:cNvSpPr>
          <p:nvPr>
            <p:ph type="body" idx="1"/>
          </p:nvPr>
        </p:nvSpPr>
        <p:spPr bwMode="auto">
          <a:noFill/>
        </p:spPr>
        <p:txBody>
          <a:bodyPr lIns="92535" tIns="46267" rIns="92535" bIns="46267"/>
          <a:lstStyle/>
          <a:p>
            <a:pPr>
              <a:spcBef>
                <a:spcPct val="0"/>
              </a:spcBef>
            </a:pPr>
            <a:r>
              <a:rPr lang="en-US" sz="1000" smtClean="0"/>
              <a:t>What is it that truly makes Wind River unique, and uniquely successful? First of all, we’re a leader. We’re not just a technology leader and technology innovator, but we’re a market share leader in device software optimization. Depending on which industry analyst is your favorite, we have anywhere from 35 to 45 percent of the commercial market. That’s true whether you’re looking at a particular industry or across proprietary real-time or commercial Linux—virtually any way you look at it, we are the market share leader.</a:t>
            </a:r>
          </a:p>
          <a:p>
            <a:pPr>
              <a:spcBef>
                <a:spcPct val="0"/>
              </a:spcBef>
            </a:pPr>
            <a:r>
              <a:rPr lang="en-US" sz="1000" smtClean="0"/>
              <a:t> </a:t>
            </a:r>
          </a:p>
          <a:p>
            <a:pPr>
              <a:spcBef>
                <a:spcPct val="0"/>
              </a:spcBef>
            </a:pPr>
            <a:r>
              <a:rPr lang="en-US" sz="1000" smtClean="0"/>
              <a:t>[BUILD]</a:t>
            </a:r>
          </a:p>
          <a:p>
            <a:pPr>
              <a:spcBef>
                <a:spcPct val="0"/>
              </a:spcBef>
            </a:pPr>
            <a:r>
              <a:rPr lang="en-US" sz="1000" smtClean="0"/>
              <a:t>Second, we are big and we are stable. Our customers are multi-billion dollar companies. If you look at our revenue in the last fiscal year, we were just under the $360 million mark. More importantly, that is a nearly</a:t>
            </a:r>
          </a:p>
          <a:p>
            <a:pPr>
              <a:spcBef>
                <a:spcPct val="0"/>
              </a:spcBef>
            </a:pPr>
            <a:r>
              <a:rPr lang="en-US" sz="1000" smtClean="0"/>
              <a:t>10% increase year-over-year—despite the dire economic climate around us. No other company in our space can boast that. Not one company.</a:t>
            </a:r>
          </a:p>
          <a:p>
            <a:pPr>
              <a:spcBef>
                <a:spcPct val="0"/>
              </a:spcBef>
            </a:pPr>
            <a:r>
              <a:rPr lang="en-US" sz="1000" smtClean="0"/>
              <a:t> </a:t>
            </a:r>
          </a:p>
          <a:p>
            <a:pPr>
              <a:spcBef>
                <a:spcPct val="0"/>
              </a:spcBef>
            </a:pPr>
            <a:r>
              <a:rPr lang="en-US" sz="1000" smtClean="0"/>
              <a:t>[BUILD]</a:t>
            </a:r>
          </a:p>
          <a:p>
            <a:pPr>
              <a:spcBef>
                <a:spcPct val="0"/>
              </a:spcBef>
            </a:pPr>
            <a:r>
              <a:rPr lang="en-US" sz="1000" smtClean="0"/>
              <a:t>Also, because our business is heavily subscription-oriented, you should also take the $132 million in deferred revenue into account. And now operating as an Intel subsidiary, the world’s largest silicon maker, our ability to execute and deliver is even greater, which we’ll cover in a few minutes.</a:t>
            </a:r>
          </a:p>
          <a:p>
            <a:pPr>
              <a:spcBef>
                <a:spcPct val="0"/>
              </a:spcBef>
            </a:pPr>
            <a:r>
              <a:rPr lang="en-US" sz="1000" smtClean="0"/>
              <a:t> </a:t>
            </a:r>
          </a:p>
          <a:p>
            <a:pPr>
              <a:spcBef>
                <a:spcPct val="0"/>
              </a:spcBef>
            </a:pPr>
            <a:r>
              <a:rPr lang="en-US" sz="1000" smtClean="0"/>
              <a:t>[BUILD]</a:t>
            </a:r>
          </a:p>
          <a:p>
            <a:pPr>
              <a:spcBef>
                <a:spcPct val="0"/>
              </a:spcBef>
            </a:pPr>
            <a:r>
              <a:rPr lang="en-US" sz="1000" smtClean="0"/>
              <a:t>We don’t just create revenue and drive growth at the top line, we do it in a very profitable way—putting money to the bottom line. And we will continue to take a lot of that profit and put it back into our business. Last year we spent over $84 million on R&amp;D. That is more investment in our own technology </a:t>
            </a:r>
            <a:r>
              <a:rPr lang="en-US" sz="1000" i="1" smtClean="0"/>
              <a:t>than any company in our space makes in revenue.</a:t>
            </a:r>
            <a:endParaRPr lang="en-US" sz="1000" smtClean="0"/>
          </a:p>
          <a:p>
            <a:pPr>
              <a:spcBef>
                <a:spcPct val="0"/>
              </a:spcBef>
            </a:pPr>
            <a:r>
              <a:rPr lang="en-US" sz="1000" smtClean="0"/>
              <a:t> </a:t>
            </a:r>
          </a:p>
          <a:p>
            <a:pPr>
              <a:spcBef>
                <a:spcPct val="0"/>
              </a:spcBef>
            </a:pPr>
            <a:r>
              <a:rPr lang="en-US" sz="1000" smtClean="0"/>
              <a:t>[BUILD]</a:t>
            </a:r>
          </a:p>
          <a:p>
            <a:pPr>
              <a:spcBef>
                <a:spcPct val="0"/>
              </a:spcBef>
            </a:pPr>
            <a:r>
              <a:rPr lang="en-US" sz="1000" smtClean="0"/>
              <a:t>So we spend more to build products than what other companies make, and that’s very important because you know when you go with Wind River, you’re going with a leader. We have close to $170 million in cash, cash equivalents and investments, and as a subsidiary, we will continue to look at M&amp;A activity to grow Intel’s software business, not just in organic terms, but also via more acquisitions.</a:t>
            </a:r>
          </a:p>
          <a:p>
            <a:pPr>
              <a:spcBef>
                <a:spcPct val="0"/>
              </a:spcBef>
            </a:pPr>
            <a:r>
              <a:rPr lang="en-US" sz="1000" smtClean="0"/>
              <a:t> </a:t>
            </a:r>
          </a:p>
          <a:p>
            <a:pPr>
              <a:spcBef>
                <a:spcPct val="0"/>
              </a:spcBef>
            </a:pPr>
            <a:r>
              <a:rPr lang="en-US" sz="1000" smtClean="0"/>
              <a:t>[BUILD]</a:t>
            </a:r>
          </a:p>
          <a:p>
            <a:pPr>
              <a:spcBef>
                <a:spcPct val="0"/>
              </a:spcBef>
            </a:pPr>
            <a:r>
              <a:rPr lang="en-US" sz="1000" smtClean="0"/>
              <a:t>Today, as a subsidiary of Intel, Wind River has over 1,650 employees. We serve our customers quite broadly with 42,000 developers using our technology every day, and we’re not just static. We’re growing. That’s why Intel acquired us. You see how our business mix is very well balanced between product, subscription, and service, all of which are important ingredients in our long-term strategy.</a:t>
            </a:r>
          </a:p>
          <a:p>
            <a:pPr>
              <a:spcBef>
                <a:spcPct val="0"/>
              </a:spcBef>
            </a:pPr>
            <a:r>
              <a:rPr lang="en-US" sz="1000" smtClean="0"/>
              <a:t> </a:t>
            </a:r>
          </a:p>
          <a:p>
            <a:pPr>
              <a:spcBef>
                <a:spcPct val="0"/>
              </a:spcBef>
            </a:pPr>
            <a:r>
              <a:rPr lang="en-US" sz="1000" smtClean="0"/>
              <a:t>So in summary, here is the key point we’d like you to remember. Many companies offer “solutions” for developing device software. Or testing it. Or deploying it. Or managing it. Or maintaining it. Only one company goes beyond piecemeal product and service offerings. Only Wind River delivers complete application-enabling platforms, based on the market-leading RTOS and open source Linux, with expert support and global service capabilities, spanning the entire lifecycle. Whether you’re developing device software for customers in industrial, consumer, mobile, networking, aerospace and defense, or automotive markets, Wind River is the one partner that can help you accomplish all of your goals. </a:t>
            </a:r>
          </a:p>
          <a:p>
            <a:pPr>
              <a:spcBef>
                <a:spcPct val="0"/>
              </a:spcBef>
            </a:pPr>
            <a:r>
              <a:rPr lang="en-US" sz="1000" smtClean="0"/>
              <a:t> </a:t>
            </a:r>
          </a:p>
          <a:p>
            <a:pPr>
              <a:spcBef>
                <a:spcPct val="0"/>
              </a:spcBef>
            </a:pPr>
            <a:r>
              <a:rPr lang="en-US" sz="1000" smtClean="0"/>
              <a:t>Now, let’s turn our focus to Intel’s acquisition of Wind River—the terms of the deal and what it means.</a:t>
            </a:r>
          </a:p>
          <a:p>
            <a:pPr>
              <a:spcBef>
                <a:spcPct val="0"/>
              </a:spcBef>
            </a:pPr>
            <a:r>
              <a:rPr lang="en-US" sz="1000" smtClean="0"/>
              <a:t> </a:t>
            </a:r>
          </a:p>
          <a:p>
            <a:pPr>
              <a:spcBef>
                <a:spcPct val="0"/>
              </a:spcBef>
            </a:pPr>
            <a:endParaRPr lang="en-US" sz="10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ln>
            <a:miter lim="800000"/>
            <a:headEnd/>
            <a:tailEnd/>
          </a:ln>
        </p:spPr>
        <p:txBody>
          <a:bodyPr/>
          <a:lstStyle/>
          <a:p>
            <a:fld id="{F3415B05-19D7-4B9C-81D4-AF4E37626D0C}" type="slidenum">
              <a:rPr lang="en-US">
                <a:solidFill>
                  <a:srgbClr val="000000"/>
                </a:solidFill>
              </a:rPr>
              <a:pPr/>
              <a:t>3</a:t>
            </a:fld>
            <a:endParaRPr lang="en-US">
              <a:solidFill>
                <a:srgbClr val="000000"/>
              </a:solidFill>
            </a:endParaRPr>
          </a:p>
        </p:txBody>
      </p:sp>
      <p:sp>
        <p:nvSpPr>
          <p:cNvPr id="717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1377" tIns="45689" rIns="91377" bIns="45689" anchor="b"/>
          <a:lstStyle/>
          <a:p>
            <a:pPr algn="r" defTabSz="911225"/>
            <a:fld id="{9E623B19-BC20-441F-9C79-50F0C187D45A}" type="slidenum">
              <a:rPr lang="en-US" sz="1200">
                <a:solidFill>
                  <a:srgbClr val="000000"/>
                </a:solidFill>
                <a:latin typeface="Calibri" charset="0"/>
              </a:rPr>
              <a:pPr algn="r" defTabSz="911225"/>
              <a:t>3</a:t>
            </a:fld>
            <a:endParaRPr lang="en-US" sz="1200">
              <a:solidFill>
                <a:srgbClr val="000000"/>
              </a:solidFill>
              <a:latin typeface="Calibri" charset="0"/>
            </a:endParaRPr>
          </a:p>
        </p:txBody>
      </p:sp>
      <p:sp>
        <p:nvSpPr>
          <p:cNvPr id="7172" name="Rectangle 2"/>
          <p:cNvSpPr>
            <a:spLocks noGrp="1" noRot="1" noChangeAspect="1" noChangeArrowheads="1" noTextEdit="1"/>
          </p:cNvSpPr>
          <p:nvPr>
            <p:ph type="sldImg"/>
          </p:nvPr>
        </p:nvSpPr>
        <p:spPr bwMode="auto">
          <a:xfrm>
            <a:off x="1144588" y="688975"/>
            <a:ext cx="4568825" cy="3427413"/>
          </a:xfrm>
          <a:noFill/>
          <a:ln>
            <a:solidFill>
              <a:srgbClr val="000000"/>
            </a:solidFill>
            <a:miter lim="800000"/>
            <a:headEnd/>
            <a:tailEnd/>
          </a:ln>
        </p:spPr>
      </p:sp>
      <p:sp>
        <p:nvSpPr>
          <p:cNvPr id="29701" name="Rectangle 3"/>
          <p:cNvSpPr>
            <a:spLocks noGrp="1" noChangeArrowheads="1"/>
          </p:cNvSpPr>
          <p:nvPr>
            <p:ph type="body" idx="1"/>
          </p:nvPr>
        </p:nvSpPr>
        <p:spPr>
          <a:xfrm>
            <a:off x="914400" y="4343400"/>
            <a:ext cx="5029200" cy="4113213"/>
          </a:xfrm>
          <a:ln/>
        </p:spPr>
        <p:txBody>
          <a:bodyPr/>
          <a:lstStyle/>
          <a:p>
            <a:pPr algn="ctr">
              <a:lnSpc>
                <a:spcPct val="80000"/>
              </a:lnSpc>
              <a:spcBef>
                <a:spcPct val="0"/>
              </a:spcBef>
            </a:pPr>
            <a:r>
              <a:rPr lang="en-US" sz="2200" smtClean="0">
                <a:latin typeface="Arial" charset="0"/>
              </a:rPr>
              <a:t>Discuss the product suite and the strategy, including that multicore and virtualization are horizontal technologies that span our products and the vertical markets we serve.</a:t>
            </a:r>
          </a:p>
          <a:p>
            <a:pPr algn="ctr">
              <a:lnSpc>
                <a:spcPct val="80000"/>
              </a:lnSpc>
              <a:spcBef>
                <a:spcPct val="0"/>
              </a:spcBef>
            </a:pPr>
            <a:endParaRPr lang="en-US" sz="2200" smtClean="0">
              <a:latin typeface="Arial" charset="0"/>
            </a:endParaRPr>
          </a:p>
          <a:p>
            <a:pPr algn="ctr">
              <a:lnSpc>
                <a:spcPct val="80000"/>
              </a:lnSpc>
              <a:spcBef>
                <a:spcPct val="50000"/>
              </a:spcBef>
            </a:pPr>
            <a:r>
              <a:rPr lang="en-US" sz="1300" b="1" u="sng" smtClean="0">
                <a:latin typeface="Arial" charset="0"/>
              </a:rPr>
              <a:t>Benefit:</a:t>
            </a:r>
          </a:p>
          <a:p>
            <a:pPr algn="ctr">
              <a:lnSpc>
                <a:spcPct val="80000"/>
              </a:lnSpc>
              <a:spcBef>
                <a:spcPct val="50000"/>
              </a:spcBef>
            </a:pPr>
            <a:r>
              <a:rPr lang="en-US" sz="1300" smtClean="0">
                <a:latin typeface="Arial" charset="0"/>
              </a:rPr>
              <a:t>Choice of both proprietary and open source software operating systems, with a choice of real-time options and leadingedge multicore and virtualization support, with a common Eclipse-based development suite (Wind River Workbench), allowing customers to choose the right device software for their projects</a:t>
            </a:r>
          </a:p>
          <a:p>
            <a:pPr algn="ctr">
              <a:lnSpc>
                <a:spcPct val="80000"/>
              </a:lnSpc>
              <a:spcBef>
                <a:spcPct val="50000"/>
              </a:spcBef>
            </a:pPr>
            <a:r>
              <a:rPr lang="en-US" sz="1300" b="1" u="sng" smtClean="0">
                <a:latin typeface="Arial" charset="0"/>
              </a:rPr>
              <a:t>Proof</a:t>
            </a:r>
            <a:r>
              <a:rPr lang="en-US" sz="1300" b="1" smtClean="0">
                <a:latin typeface="Arial" charset="0"/>
              </a:rPr>
              <a:t>:</a:t>
            </a:r>
          </a:p>
          <a:p>
            <a:pPr algn="ctr">
              <a:lnSpc>
                <a:spcPct val="80000"/>
              </a:lnSpc>
              <a:spcBef>
                <a:spcPct val="50000"/>
              </a:spcBef>
            </a:pPr>
            <a:r>
              <a:rPr lang="en-US" sz="1300" smtClean="0">
                <a:latin typeface="Arial" charset="0"/>
              </a:rPr>
              <a:t>Based on industry application, customers can select the right device software from the same vendor—Wind River. They can also use VxWorks and Linux with the same development suite, which is optimized for Wind River OS platforms. Migration from VxWorks to Linux is also easy with Wind River.</a:t>
            </a:r>
          </a:p>
          <a:p>
            <a:pPr algn="ctr">
              <a:lnSpc>
                <a:spcPct val="80000"/>
              </a:lnSpc>
              <a:spcBef>
                <a:spcPct val="50000"/>
              </a:spcBef>
            </a:pPr>
            <a:endParaRPr lang="en-US" sz="1300" smtClean="0">
              <a:latin typeface="Arial" charset="0"/>
            </a:endParaRPr>
          </a:p>
          <a:p>
            <a:pPr algn="ctr">
              <a:lnSpc>
                <a:spcPct val="80000"/>
              </a:lnSpc>
              <a:spcBef>
                <a:spcPct val="0"/>
              </a:spcBef>
            </a:pPr>
            <a:endParaRPr lang="en-US" sz="220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A59393-95D4-46F2-BF05-DFA5FFAC32FC}" type="datetimeFigureOut">
              <a:rPr lang="en-US" smtClean="0"/>
              <a:pPr/>
              <a:t>12/7/2010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ED55EE-3628-43BF-A205-93DA52BFC6E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59393-95D4-46F2-BF05-DFA5FFAC32FC}" type="datetimeFigureOut">
              <a:rPr lang="en-US" smtClean="0"/>
              <a:pPr/>
              <a:t>12/7/2010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ED55EE-3628-43BF-A205-93DA52BFC6E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59393-95D4-46F2-BF05-DFA5FFAC32FC}" type="datetimeFigureOut">
              <a:rPr lang="en-US" smtClean="0"/>
              <a:pPr/>
              <a:t>12/7/2010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ED55EE-3628-43BF-A205-93DA52BFC6E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A59393-95D4-46F2-BF05-DFA5FFAC32FC}" type="datetimeFigureOut">
              <a:rPr lang="en-US" smtClean="0"/>
              <a:pPr/>
              <a:t>12/7/2010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ED55EE-3628-43BF-A205-93DA52BFC6E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A59393-95D4-46F2-BF05-DFA5FFAC32FC}" type="datetimeFigureOut">
              <a:rPr lang="en-US" smtClean="0"/>
              <a:pPr/>
              <a:t>12/7/2010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ED55EE-3628-43BF-A205-93DA52BFC6E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A59393-95D4-46F2-BF05-DFA5FFAC32FC}" type="datetimeFigureOut">
              <a:rPr lang="en-US" smtClean="0"/>
              <a:pPr/>
              <a:t>12/7/2010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ED55EE-3628-43BF-A205-93DA52BFC6E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A59393-95D4-46F2-BF05-DFA5FFAC32FC}" type="datetimeFigureOut">
              <a:rPr lang="en-US" smtClean="0"/>
              <a:pPr/>
              <a:t>12/7/2010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EED55EE-3628-43BF-A205-93DA52BFC6E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A59393-95D4-46F2-BF05-DFA5FFAC32FC}" type="datetimeFigureOut">
              <a:rPr lang="en-US" smtClean="0"/>
              <a:pPr/>
              <a:t>12/7/2010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EED55EE-3628-43BF-A205-93DA52BFC6E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59393-95D4-46F2-BF05-DFA5FFAC32FC}" type="datetimeFigureOut">
              <a:rPr lang="en-US" smtClean="0"/>
              <a:pPr/>
              <a:t>12/7/2010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EED55EE-3628-43BF-A205-93DA52BFC6E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A59393-95D4-46F2-BF05-DFA5FFAC32FC}" type="datetimeFigureOut">
              <a:rPr lang="en-US" smtClean="0"/>
              <a:pPr/>
              <a:t>12/7/2010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ED55EE-3628-43BF-A205-93DA52BFC6E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A59393-95D4-46F2-BF05-DFA5FFAC32FC}" type="datetimeFigureOut">
              <a:rPr lang="en-US" smtClean="0"/>
              <a:pPr/>
              <a:t>12/7/2010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EED55EE-3628-43BF-A205-93DA52BFC6E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59393-95D4-46F2-BF05-DFA5FFAC32FC}" type="datetimeFigureOut">
              <a:rPr lang="en-US" smtClean="0"/>
              <a:pPr/>
              <a:t>12/7/2010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D55EE-3628-43BF-A205-93DA52BFC6E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Rppt1.png"/>
          <p:cNvPicPr>
            <a:picLocks noGrp="1" noChangeAspect="1"/>
          </p:cNvPicPr>
          <p:nvPr>
            <p:ph idx="1"/>
          </p:nvPr>
        </p:nvPicPr>
        <p:blipFill>
          <a:blip r:embed="rId2" cstate="print"/>
          <a:stretch>
            <a:fillRect/>
          </a:stretch>
        </p:blipFill>
        <p:spPr>
          <a:xfrm>
            <a:off x="0" y="0"/>
            <a:ext cx="9155436" cy="6857434"/>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 name="Content Placeholder 7" descr="WRppt10.png"/>
          <p:cNvPicPr>
            <a:picLocks noGrp="1" noChangeAspect="1"/>
          </p:cNvPicPr>
          <p:nvPr>
            <p:ph idx="1"/>
          </p:nvPr>
        </p:nvPicPr>
        <p:blipFill>
          <a:blip r:embed="rId2" cstate="print"/>
          <a:stretch>
            <a:fillRect/>
          </a:stretch>
        </p:blipFill>
        <p:spPr>
          <a:xfrm>
            <a:off x="0" y="0"/>
            <a:ext cx="9155436" cy="6857434"/>
          </a:xfrm>
        </p:spPr>
      </p:pic>
      <p:pic>
        <p:nvPicPr>
          <p:cNvPr id="4" name="Picture 3" descr="WRppt10.png"/>
          <p:cNvPicPr>
            <a:picLocks noChangeAspect="1"/>
          </p:cNvPicPr>
          <p:nvPr/>
        </p:nvPicPr>
        <p:blipFill>
          <a:blip r:embed="rId3" cstate="print"/>
          <a:stretch>
            <a:fillRect/>
          </a:stretch>
        </p:blipFill>
        <p:spPr>
          <a:xfrm>
            <a:off x="0" y="4566"/>
            <a:ext cx="9144000" cy="684886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descr="WRppt11.png"/>
          <p:cNvPicPr>
            <a:picLocks noGrp="1" noChangeAspect="1"/>
          </p:cNvPicPr>
          <p:nvPr>
            <p:ph idx="1"/>
          </p:nvPr>
        </p:nvPicPr>
        <p:blipFill>
          <a:blip r:embed="rId2" cstate="print"/>
          <a:stretch>
            <a:fillRect/>
          </a:stretch>
        </p:blipFill>
        <p:spPr>
          <a:xfrm>
            <a:off x="0" y="0"/>
            <a:ext cx="9155436" cy="6857434"/>
          </a:xfrm>
        </p:spPr>
      </p:pic>
      <p:pic>
        <p:nvPicPr>
          <p:cNvPr id="4" name="Picture 3" descr="WRppt11.png"/>
          <p:cNvPicPr>
            <a:picLocks noChangeAspect="1"/>
          </p:cNvPicPr>
          <p:nvPr/>
        </p:nvPicPr>
        <p:blipFill>
          <a:blip r:embed="rId3" cstate="print"/>
          <a:stretch>
            <a:fillRect/>
          </a:stretch>
        </p:blipFill>
        <p:spPr>
          <a:xfrm>
            <a:off x="0" y="4566"/>
            <a:ext cx="9144000" cy="684886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Box 4"/>
          <p:cNvSpPr txBox="1"/>
          <p:nvPr/>
        </p:nvSpPr>
        <p:spPr>
          <a:xfrm>
            <a:off x="2362200" y="5257800"/>
            <a:ext cx="3581400" cy="369332"/>
          </a:xfrm>
          <a:prstGeom prst="rect">
            <a:avLst/>
          </a:prstGeom>
          <a:noFill/>
        </p:spPr>
        <p:txBody>
          <a:bodyPr wrap="square" rtlCol="0">
            <a:spAutoFit/>
          </a:bodyPr>
          <a:lstStyle/>
          <a:p>
            <a:r>
              <a:rPr lang="en-US" dirty="0" smtClean="0">
                <a:solidFill>
                  <a:srgbClr val="FF0000"/>
                </a:solidFill>
              </a:rPr>
              <a:t>Change to VxWorks &amp; WR Linux</a:t>
            </a:r>
            <a:endParaRPr lang="en-US" dirty="0">
              <a:solidFill>
                <a:srgbClr val="FF0000"/>
              </a:solidFill>
            </a:endParaRPr>
          </a:p>
        </p:txBody>
      </p:sp>
      <p:pic>
        <p:nvPicPr>
          <p:cNvPr id="7" name="Content Placeholder 6" descr="WRppt12.png"/>
          <p:cNvPicPr>
            <a:picLocks noGrp="1" noChangeAspect="1"/>
          </p:cNvPicPr>
          <p:nvPr>
            <p:ph idx="1"/>
          </p:nvPr>
        </p:nvPicPr>
        <p:blipFill>
          <a:blip r:embed="rId2" cstate="print"/>
          <a:stretch>
            <a:fillRect/>
          </a:stretch>
        </p:blipFill>
        <p:spPr>
          <a:xfrm>
            <a:off x="0" y="0"/>
            <a:ext cx="9155436" cy="6863529"/>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Rppt13.png"/>
          <p:cNvPicPr>
            <a:picLocks noGrp="1" noChangeAspect="1"/>
          </p:cNvPicPr>
          <p:nvPr>
            <p:ph idx="1"/>
          </p:nvPr>
        </p:nvPicPr>
        <p:blipFill>
          <a:blip r:embed="rId2" cstate="print"/>
          <a:stretch>
            <a:fillRect/>
          </a:stretch>
        </p:blipFill>
        <p:spPr>
          <a:xfrm>
            <a:off x="0" y="0"/>
            <a:ext cx="9155436" cy="6857434"/>
          </a:xfrm>
        </p:spPr>
      </p:pic>
      <p:pic>
        <p:nvPicPr>
          <p:cNvPr id="6" name="Picture 5" descr="WRppt13.png"/>
          <p:cNvPicPr>
            <a:picLocks noChangeAspect="1"/>
          </p:cNvPicPr>
          <p:nvPr/>
        </p:nvPicPr>
        <p:blipFill>
          <a:blip r:embed="rId3" cstate="print"/>
          <a:stretch>
            <a:fillRect/>
          </a:stretch>
        </p:blipFill>
        <p:spPr>
          <a:xfrm>
            <a:off x="0" y="4566"/>
            <a:ext cx="9144000" cy="6848868"/>
          </a:xfrm>
          <a:prstGeom prst="rect">
            <a:avLst/>
          </a:prstGeom>
        </p:spPr>
      </p:pic>
      <p:pic>
        <p:nvPicPr>
          <p:cNvPr id="5" name="Picture 4" descr="WRppt13.png"/>
          <p:cNvPicPr>
            <a:picLocks noChangeAspect="1"/>
          </p:cNvPicPr>
          <p:nvPr/>
        </p:nvPicPr>
        <p:blipFill>
          <a:blip r:embed="rId4" cstate="print"/>
          <a:stretch>
            <a:fillRect/>
          </a:stretch>
        </p:blipFill>
        <p:spPr>
          <a:xfrm>
            <a:off x="0" y="4566"/>
            <a:ext cx="9144000" cy="684886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Rppt14.png"/>
          <p:cNvPicPr>
            <a:picLocks noGrp="1" noChangeAspect="1"/>
          </p:cNvPicPr>
          <p:nvPr>
            <p:ph idx="1"/>
          </p:nvPr>
        </p:nvPicPr>
        <p:blipFill>
          <a:blip r:embed="rId2" cstate="print"/>
          <a:stretch>
            <a:fillRect/>
          </a:stretch>
        </p:blipFill>
        <p:spPr>
          <a:xfrm>
            <a:off x="0" y="0"/>
            <a:ext cx="9155436" cy="6857434"/>
          </a:xfrm>
        </p:spPr>
      </p:pic>
      <p:pic>
        <p:nvPicPr>
          <p:cNvPr id="5" name="Picture 4" descr="WRppt14.png"/>
          <p:cNvPicPr>
            <a:picLocks noChangeAspect="1"/>
          </p:cNvPicPr>
          <p:nvPr/>
        </p:nvPicPr>
        <p:blipFill>
          <a:blip r:embed="rId3" cstate="print"/>
          <a:stretch>
            <a:fillRect/>
          </a:stretch>
        </p:blipFill>
        <p:spPr>
          <a:xfrm>
            <a:off x="0" y="4566"/>
            <a:ext cx="9144000" cy="684886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descr="WRppt2.png"/>
          <p:cNvPicPr>
            <a:picLocks noChangeAspect="1"/>
          </p:cNvPicPr>
          <p:nvPr/>
        </p:nvPicPr>
        <p:blipFill>
          <a:blip r:embed="rId3" cstate="print"/>
          <a:stretch>
            <a:fillRect/>
          </a:stretch>
        </p:blipFill>
        <p:spPr>
          <a:xfrm>
            <a:off x="0" y="4566"/>
            <a:ext cx="9144000" cy="6848868"/>
          </a:xfrm>
          <a:prstGeom prst="rect">
            <a:avLst/>
          </a:prstGeom>
        </p:spPr>
      </p:pic>
      <p:sp>
        <p:nvSpPr>
          <p:cNvPr id="4098" name="Footer Placeholder 1"/>
          <p:cNvSpPr>
            <a:spLocks noGrp="1"/>
          </p:cNvSpPr>
          <p:nvPr>
            <p:ph type="ftr" sz="quarter" idx="10"/>
          </p:nvPr>
        </p:nvSpPr>
        <p:spPr>
          <a:noFill/>
        </p:spPr>
        <p:txBody>
          <a:bodyPr/>
          <a:lstStyle/>
          <a:p>
            <a:r>
              <a:rPr lang="en-US"/>
              <a:t>|   © 2010 Wind River. All Rights Reserved.</a:t>
            </a:r>
          </a:p>
        </p:txBody>
      </p:sp>
      <p:sp>
        <p:nvSpPr>
          <p:cNvPr id="4099" name="Slide Number Placeholder 2"/>
          <p:cNvSpPr>
            <a:spLocks noGrp="1"/>
          </p:cNvSpPr>
          <p:nvPr>
            <p:ph type="sldNum" sz="quarter" idx="11"/>
          </p:nvPr>
        </p:nvSpPr>
        <p:spPr>
          <a:noFill/>
        </p:spPr>
        <p:txBody>
          <a:bodyPr/>
          <a:lstStyle/>
          <a:p>
            <a:fld id="{40BAF583-B21C-4E98-8006-10B909ADB282}" type="slidenum">
              <a:rPr lang="en-US"/>
              <a:pPr/>
              <a:t>2</a:t>
            </a:fld>
            <a:endParaRPr lang="en-US"/>
          </a:p>
        </p:txBody>
      </p:sp>
      <p:sp>
        <p:nvSpPr>
          <p:cNvPr id="4100" name="Text Box 13"/>
          <p:cNvSpPr txBox="1">
            <a:spLocks noChangeArrowheads="1"/>
          </p:cNvSpPr>
          <p:nvPr/>
        </p:nvSpPr>
        <p:spPr bwMode="gray">
          <a:xfrm>
            <a:off x="2576513" y="1295400"/>
            <a:ext cx="1843087" cy="1035050"/>
          </a:xfrm>
          <a:prstGeom prst="rect">
            <a:avLst/>
          </a:prstGeom>
          <a:noFill/>
          <a:ln w="9525">
            <a:noFill/>
            <a:miter lim="800000"/>
            <a:headEnd/>
            <a:tailEnd/>
          </a:ln>
        </p:spPr>
        <p:txBody>
          <a:bodyPr>
            <a:spAutoFit/>
          </a:bodyPr>
          <a:lstStyle/>
          <a:p>
            <a:pPr defTabSz="914400">
              <a:lnSpc>
                <a:spcPct val="90000"/>
              </a:lnSpc>
              <a:spcBef>
                <a:spcPct val="30000"/>
              </a:spcBef>
            </a:pPr>
            <a:r>
              <a:rPr lang="en-US" b="1">
                <a:solidFill>
                  <a:srgbClr val="FFFFFF"/>
                </a:solidFill>
              </a:rPr>
              <a:t>$360M in revenue </a:t>
            </a:r>
            <a:r>
              <a:rPr lang="en-US" sz="1400">
                <a:solidFill>
                  <a:srgbClr val="FFFFFF"/>
                </a:solidFill>
              </a:rPr>
              <a:t>(FY’09)</a:t>
            </a:r>
          </a:p>
          <a:p>
            <a:pPr defTabSz="914400">
              <a:lnSpc>
                <a:spcPct val="90000"/>
              </a:lnSpc>
              <a:spcBef>
                <a:spcPct val="30000"/>
              </a:spcBef>
            </a:pPr>
            <a:r>
              <a:rPr lang="en-US" sz="1400">
                <a:solidFill>
                  <a:srgbClr val="FFFFFF"/>
                </a:solidFill>
              </a:rPr>
              <a:t>9% increase</a:t>
            </a:r>
            <a:br>
              <a:rPr lang="en-US" sz="1400">
                <a:solidFill>
                  <a:srgbClr val="FFFFFF"/>
                </a:solidFill>
              </a:rPr>
            </a:br>
            <a:r>
              <a:rPr lang="en-US" sz="1400">
                <a:solidFill>
                  <a:srgbClr val="FFFFFF"/>
                </a:solidFill>
              </a:rPr>
              <a:t>year-over-year</a:t>
            </a:r>
          </a:p>
        </p:txBody>
      </p:sp>
      <p:sp>
        <p:nvSpPr>
          <p:cNvPr id="4102" name="Text Box 16"/>
          <p:cNvSpPr txBox="1">
            <a:spLocks noChangeArrowheads="1"/>
          </p:cNvSpPr>
          <p:nvPr/>
        </p:nvSpPr>
        <p:spPr bwMode="gray">
          <a:xfrm>
            <a:off x="381000" y="3449638"/>
            <a:ext cx="1954213" cy="1338262"/>
          </a:xfrm>
          <a:prstGeom prst="rect">
            <a:avLst/>
          </a:prstGeom>
          <a:noFill/>
          <a:ln w="9525">
            <a:noFill/>
            <a:miter lim="800000"/>
            <a:headEnd/>
            <a:tailEnd/>
          </a:ln>
        </p:spPr>
        <p:txBody>
          <a:bodyPr>
            <a:spAutoFit/>
          </a:bodyPr>
          <a:lstStyle/>
          <a:p>
            <a:pPr defTabSz="914400">
              <a:lnSpc>
                <a:spcPct val="90000"/>
              </a:lnSpc>
              <a:spcBef>
                <a:spcPct val="30000"/>
              </a:spcBef>
            </a:pPr>
            <a:r>
              <a:rPr lang="en-US" b="1">
                <a:solidFill>
                  <a:srgbClr val="FFFFFF"/>
                </a:solidFill>
              </a:rPr>
              <a:t>$169M</a:t>
            </a:r>
            <a:br>
              <a:rPr lang="en-US" b="1">
                <a:solidFill>
                  <a:srgbClr val="FFFFFF"/>
                </a:solidFill>
              </a:rPr>
            </a:br>
            <a:r>
              <a:rPr lang="en-US" b="1">
                <a:solidFill>
                  <a:srgbClr val="FFFFFF"/>
                </a:solidFill>
              </a:rPr>
              <a:t>in cash, cash equivalents and investments</a:t>
            </a:r>
          </a:p>
          <a:p>
            <a:pPr defTabSz="914400">
              <a:lnSpc>
                <a:spcPct val="90000"/>
              </a:lnSpc>
              <a:spcBef>
                <a:spcPct val="30000"/>
              </a:spcBef>
            </a:pPr>
            <a:r>
              <a:rPr lang="en-US" sz="1400">
                <a:solidFill>
                  <a:srgbClr val="FFFFFF"/>
                </a:solidFill>
              </a:rPr>
              <a:t>(FY’09)</a:t>
            </a:r>
          </a:p>
        </p:txBody>
      </p:sp>
      <p:grpSp>
        <p:nvGrpSpPr>
          <p:cNvPr id="2" name="Group 62"/>
          <p:cNvGrpSpPr>
            <a:grpSpLocks/>
          </p:cNvGrpSpPr>
          <p:nvPr/>
        </p:nvGrpSpPr>
        <p:grpSpPr bwMode="auto">
          <a:xfrm>
            <a:off x="6848475" y="3752850"/>
            <a:ext cx="2066925" cy="2047875"/>
            <a:chOff x="4314" y="2076"/>
            <a:chExt cx="1302" cy="1290"/>
          </a:xfrm>
        </p:grpSpPr>
        <p:pic>
          <p:nvPicPr>
            <p:cNvPr id="44" name="Picture 55"/>
            <p:cNvPicPr>
              <a:picLocks noChangeAspect="1" noChangeArrowheads="1"/>
            </p:cNvPicPr>
            <p:nvPr/>
          </p:nvPicPr>
          <p:blipFill>
            <a:blip r:embed="rId4" cstate="print"/>
            <a:srcRect/>
            <a:stretch>
              <a:fillRect/>
            </a:stretch>
          </p:blipFill>
          <p:spPr bwMode="auto">
            <a:xfrm>
              <a:off x="4314" y="2076"/>
              <a:ext cx="1302" cy="1290"/>
            </a:xfrm>
            <a:prstGeom prst="rect">
              <a:avLst/>
            </a:prstGeom>
            <a:noFill/>
            <a:ln w="9525">
              <a:noFill/>
              <a:miter lim="800000"/>
              <a:headEnd/>
              <a:tailEnd/>
            </a:ln>
          </p:spPr>
        </p:pic>
        <p:sp>
          <p:nvSpPr>
            <p:cNvPr id="45" name="Text Box 17"/>
            <p:cNvSpPr txBox="1">
              <a:spLocks noChangeArrowheads="1"/>
            </p:cNvSpPr>
            <p:nvPr/>
          </p:nvSpPr>
          <p:spPr bwMode="gray">
            <a:xfrm>
              <a:off x="4386" y="2173"/>
              <a:ext cx="1081" cy="532"/>
            </a:xfrm>
            <a:prstGeom prst="rect">
              <a:avLst/>
            </a:prstGeom>
            <a:noFill/>
            <a:ln w="9525">
              <a:noFill/>
              <a:miter lim="800000"/>
              <a:headEnd/>
              <a:tailEnd/>
            </a:ln>
          </p:spPr>
          <p:txBody>
            <a:bodyPr>
              <a:spAutoFit/>
            </a:bodyPr>
            <a:lstStyle/>
            <a:p>
              <a:pPr defTabSz="914400">
                <a:lnSpc>
                  <a:spcPct val="90000"/>
                </a:lnSpc>
                <a:spcBef>
                  <a:spcPct val="30000"/>
                </a:spcBef>
              </a:pPr>
              <a:r>
                <a:rPr lang="en-US" b="1">
                  <a:solidFill>
                    <a:srgbClr val="FFFFFF"/>
                  </a:solidFill>
                </a:rPr>
                <a:t>500+ million deployed devices</a:t>
              </a:r>
              <a:endParaRPr lang="en-US" sz="1400">
                <a:solidFill>
                  <a:srgbClr val="FFFFFF"/>
                </a:solidFill>
              </a:endParaRPr>
            </a:p>
          </p:txBody>
        </p:sp>
      </p:grpSp>
      <p:sp>
        <p:nvSpPr>
          <p:cNvPr id="46" name="Rectangle 7"/>
          <p:cNvSpPr>
            <a:spLocks noChangeArrowheads="1"/>
          </p:cNvSpPr>
          <p:nvPr/>
        </p:nvSpPr>
        <p:spPr bwMode="gray">
          <a:xfrm>
            <a:off x="271463" y="1600200"/>
            <a:ext cx="2062162" cy="2046288"/>
          </a:xfrm>
          <a:prstGeom prst="rect">
            <a:avLst/>
          </a:prstGeom>
          <a:solidFill>
            <a:srgbClr val="C0C0C0"/>
          </a:solidFill>
          <a:ln w="3175">
            <a:solidFill>
              <a:schemeClr val="bg2"/>
            </a:solidFill>
            <a:miter lim="800000"/>
            <a:headEnd/>
            <a:tailEnd/>
          </a:ln>
        </p:spPr>
        <p:txBody>
          <a:bodyPr wrap="none" anchor="ctr"/>
          <a:lstStyle/>
          <a:p>
            <a:pPr defTabSz="914400"/>
            <a:endParaRPr lang="en-US">
              <a:solidFill>
                <a:srgbClr val="000000"/>
              </a:solidFill>
            </a:endParaRPr>
          </a:p>
        </p:txBody>
      </p:sp>
      <p:grpSp>
        <p:nvGrpSpPr>
          <p:cNvPr id="3" name="Group 150"/>
          <p:cNvGrpSpPr>
            <a:grpSpLocks/>
          </p:cNvGrpSpPr>
          <p:nvPr/>
        </p:nvGrpSpPr>
        <p:grpSpPr bwMode="auto">
          <a:xfrm>
            <a:off x="2468563" y="1600200"/>
            <a:ext cx="2062162" cy="2046288"/>
            <a:chOff x="7851" y="704"/>
            <a:chExt cx="1299" cy="1289"/>
          </a:xfrm>
        </p:grpSpPr>
        <p:sp>
          <p:nvSpPr>
            <p:cNvPr id="48" name="Rectangle 7"/>
            <p:cNvSpPr>
              <a:spLocks noChangeArrowheads="1"/>
            </p:cNvSpPr>
            <p:nvPr/>
          </p:nvSpPr>
          <p:spPr bwMode="gray">
            <a:xfrm>
              <a:off x="7851" y="704"/>
              <a:ext cx="1299" cy="1289"/>
            </a:xfrm>
            <a:prstGeom prst="rect">
              <a:avLst/>
            </a:prstGeom>
            <a:solidFill>
              <a:srgbClr val="C0C0C0"/>
            </a:solidFill>
            <a:ln w="3175">
              <a:solidFill>
                <a:schemeClr val="bg2"/>
              </a:solidFill>
              <a:miter lim="800000"/>
              <a:headEnd/>
              <a:tailEnd/>
            </a:ln>
          </p:spPr>
          <p:txBody>
            <a:bodyPr wrap="none" anchor="ctr"/>
            <a:lstStyle/>
            <a:p>
              <a:pPr defTabSz="914400"/>
              <a:endParaRPr lang="en-US">
                <a:solidFill>
                  <a:srgbClr val="000000"/>
                </a:solidFill>
              </a:endParaRPr>
            </a:p>
          </p:txBody>
        </p:sp>
        <p:sp>
          <p:nvSpPr>
            <p:cNvPr id="49" name="Text Box 13"/>
            <p:cNvSpPr txBox="1">
              <a:spLocks noChangeArrowheads="1"/>
            </p:cNvSpPr>
            <p:nvPr/>
          </p:nvSpPr>
          <p:spPr bwMode="gray">
            <a:xfrm>
              <a:off x="7919" y="801"/>
              <a:ext cx="1161" cy="566"/>
            </a:xfrm>
            <a:prstGeom prst="rect">
              <a:avLst/>
            </a:prstGeom>
            <a:noFill/>
            <a:ln w="9525">
              <a:noFill/>
              <a:miter lim="800000"/>
              <a:headEnd/>
              <a:tailEnd/>
            </a:ln>
          </p:spPr>
          <p:txBody>
            <a:bodyPr>
              <a:spAutoFit/>
            </a:bodyPr>
            <a:lstStyle/>
            <a:p>
              <a:pPr defTabSz="914400">
                <a:lnSpc>
                  <a:spcPct val="90000"/>
                </a:lnSpc>
                <a:spcBef>
                  <a:spcPct val="30000"/>
                </a:spcBef>
              </a:pPr>
              <a:r>
                <a:rPr lang="en-US" b="1">
                  <a:solidFill>
                    <a:srgbClr val="FFFFFF"/>
                  </a:solidFill>
                </a:rPr>
                <a:t>Leading RTOS</a:t>
              </a:r>
            </a:p>
            <a:p>
              <a:pPr defTabSz="914400">
                <a:lnSpc>
                  <a:spcPct val="90000"/>
                </a:lnSpc>
                <a:spcBef>
                  <a:spcPct val="30000"/>
                </a:spcBef>
              </a:pPr>
              <a:r>
                <a:rPr lang="en-US" sz="1600" b="1">
                  <a:solidFill>
                    <a:srgbClr val="FFFFFF"/>
                  </a:solidFill>
                </a:rPr>
                <a:t>VxWorks</a:t>
              </a:r>
            </a:p>
            <a:p>
              <a:pPr defTabSz="914400">
                <a:lnSpc>
                  <a:spcPct val="90000"/>
                </a:lnSpc>
                <a:spcBef>
                  <a:spcPct val="30000"/>
                </a:spcBef>
              </a:pPr>
              <a:endParaRPr lang="en-US" sz="1400">
                <a:solidFill>
                  <a:srgbClr val="FFFFFF"/>
                </a:solidFill>
              </a:endParaRPr>
            </a:p>
          </p:txBody>
        </p:sp>
      </p:grpSp>
      <p:grpSp>
        <p:nvGrpSpPr>
          <p:cNvPr id="4" name="Group 151"/>
          <p:cNvGrpSpPr>
            <a:grpSpLocks/>
          </p:cNvGrpSpPr>
          <p:nvPr/>
        </p:nvGrpSpPr>
        <p:grpSpPr bwMode="auto">
          <a:xfrm>
            <a:off x="2466975" y="3754438"/>
            <a:ext cx="2062163" cy="2046287"/>
            <a:chOff x="7405" y="1908"/>
            <a:chExt cx="1299" cy="1289"/>
          </a:xfrm>
        </p:grpSpPr>
        <p:sp>
          <p:nvSpPr>
            <p:cNvPr id="51" name="Rectangle 7"/>
            <p:cNvSpPr>
              <a:spLocks noChangeArrowheads="1"/>
            </p:cNvSpPr>
            <p:nvPr/>
          </p:nvSpPr>
          <p:spPr bwMode="gray">
            <a:xfrm>
              <a:off x="7405" y="1908"/>
              <a:ext cx="1299" cy="1289"/>
            </a:xfrm>
            <a:prstGeom prst="rect">
              <a:avLst/>
            </a:prstGeom>
            <a:solidFill>
              <a:srgbClr val="C0C0C0"/>
            </a:solidFill>
            <a:ln w="3175">
              <a:solidFill>
                <a:schemeClr val="bg2"/>
              </a:solidFill>
              <a:miter lim="800000"/>
              <a:headEnd/>
              <a:tailEnd/>
            </a:ln>
          </p:spPr>
          <p:txBody>
            <a:bodyPr wrap="none" anchor="ctr"/>
            <a:lstStyle/>
            <a:p>
              <a:pPr defTabSz="914400"/>
              <a:endParaRPr lang="en-US">
                <a:solidFill>
                  <a:srgbClr val="000000"/>
                </a:solidFill>
              </a:endParaRPr>
            </a:p>
          </p:txBody>
        </p:sp>
        <p:sp>
          <p:nvSpPr>
            <p:cNvPr id="52" name="Text Box 14"/>
            <p:cNvSpPr txBox="1">
              <a:spLocks noChangeArrowheads="1"/>
            </p:cNvSpPr>
            <p:nvPr/>
          </p:nvSpPr>
          <p:spPr bwMode="gray">
            <a:xfrm>
              <a:off x="7473" y="2005"/>
              <a:ext cx="1231" cy="823"/>
            </a:xfrm>
            <a:prstGeom prst="rect">
              <a:avLst/>
            </a:prstGeom>
            <a:noFill/>
            <a:ln w="9525">
              <a:noFill/>
              <a:miter lim="800000"/>
              <a:headEnd/>
              <a:tailEnd/>
            </a:ln>
          </p:spPr>
          <p:txBody>
            <a:bodyPr>
              <a:spAutoFit/>
            </a:bodyPr>
            <a:lstStyle/>
            <a:p>
              <a:pPr defTabSz="914400">
                <a:lnSpc>
                  <a:spcPct val="90000"/>
                </a:lnSpc>
                <a:spcBef>
                  <a:spcPct val="30000"/>
                </a:spcBef>
              </a:pPr>
              <a:r>
                <a:rPr lang="en-US" b="1">
                  <a:solidFill>
                    <a:srgbClr val="FFFFFF"/>
                  </a:solidFill>
                </a:rPr>
                <a:t>200+</a:t>
              </a:r>
            </a:p>
            <a:p>
              <a:pPr defTabSz="914400">
                <a:lnSpc>
                  <a:spcPct val="90000"/>
                </a:lnSpc>
                <a:spcBef>
                  <a:spcPct val="30000"/>
                </a:spcBef>
              </a:pPr>
              <a:r>
                <a:rPr lang="en-US" sz="1600" b="1">
                  <a:solidFill>
                    <a:srgbClr val="FFFFFF"/>
                  </a:solidFill>
                </a:rPr>
                <a:t>Worldwide Service, Support and Training Personnel</a:t>
              </a:r>
              <a:endParaRPr lang="en-US" sz="1600">
                <a:solidFill>
                  <a:srgbClr val="FFFFFF"/>
                </a:solidFill>
              </a:endParaRPr>
            </a:p>
          </p:txBody>
        </p:sp>
      </p:grpSp>
      <p:grpSp>
        <p:nvGrpSpPr>
          <p:cNvPr id="5" name="Group 153"/>
          <p:cNvGrpSpPr>
            <a:grpSpLocks/>
          </p:cNvGrpSpPr>
          <p:nvPr/>
        </p:nvGrpSpPr>
        <p:grpSpPr bwMode="auto">
          <a:xfrm>
            <a:off x="4657725" y="3754438"/>
            <a:ext cx="2062163" cy="2046287"/>
            <a:chOff x="8784" y="1908"/>
            <a:chExt cx="1299" cy="1289"/>
          </a:xfrm>
        </p:grpSpPr>
        <p:sp>
          <p:nvSpPr>
            <p:cNvPr id="54" name="Rectangle 7"/>
            <p:cNvSpPr>
              <a:spLocks noChangeArrowheads="1"/>
            </p:cNvSpPr>
            <p:nvPr/>
          </p:nvSpPr>
          <p:spPr bwMode="gray">
            <a:xfrm>
              <a:off x="8784" y="1908"/>
              <a:ext cx="1299" cy="1289"/>
            </a:xfrm>
            <a:prstGeom prst="rect">
              <a:avLst/>
            </a:prstGeom>
            <a:solidFill>
              <a:srgbClr val="C0C0C0"/>
            </a:solidFill>
            <a:ln w="3175">
              <a:solidFill>
                <a:schemeClr val="bg2"/>
              </a:solidFill>
              <a:miter lim="800000"/>
              <a:headEnd/>
              <a:tailEnd/>
            </a:ln>
          </p:spPr>
          <p:txBody>
            <a:bodyPr wrap="none" anchor="ctr"/>
            <a:lstStyle/>
            <a:p>
              <a:pPr defTabSz="914400"/>
              <a:endParaRPr lang="en-US">
                <a:solidFill>
                  <a:srgbClr val="000000"/>
                </a:solidFill>
              </a:endParaRPr>
            </a:p>
          </p:txBody>
        </p:sp>
        <p:sp>
          <p:nvSpPr>
            <p:cNvPr id="55" name="Text Box 15"/>
            <p:cNvSpPr txBox="1">
              <a:spLocks noChangeArrowheads="1"/>
            </p:cNvSpPr>
            <p:nvPr/>
          </p:nvSpPr>
          <p:spPr bwMode="gray">
            <a:xfrm>
              <a:off x="8852" y="2005"/>
              <a:ext cx="1182" cy="370"/>
            </a:xfrm>
            <a:prstGeom prst="rect">
              <a:avLst/>
            </a:prstGeom>
            <a:noFill/>
            <a:ln w="9525">
              <a:noFill/>
              <a:miter lim="800000"/>
              <a:headEnd/>
              <a:tailEnd/>
            </a:ln>
          </p:spPr>
          <p:txBody>
            <a:bodyPr>
              <a:spAutoFit/>
            </a:bodyPr>
            <a:lstStyle/>
            <a:p>
              <a:pPr defTabSz="914400">
                <a:lnSpc>
                  <a:spcPct val="90000"/>
                </a:lnSpc>
                <a:spcBef>
                  <a:spcPct val="30000"/>
                </a:spcBef>
              </a:pPr>
              <a:r>
                <a:rPr lang="en-US" b="1">
                  <a:solidFill>
                    <a:srgbClr val="FFFFFF"/>
                  </a:solidFill>
                </a:rPr>
                <a:t>42,000+ developers</a:t>
              </a:r>
              <a:endParaRPr lang="en-US" sz="900">
                <a:solidFill>
                  <a:srgbClr val="FFFFFF"/>
                </a:solidFill>
              </a:endParaRPr>
            </a:p>
          </p:txBody>
        </p:sp>
      </p:grpSp>
      <p:grpSp>
        <p:nvGrpSpPr>
          <p:cNvPr id="6" name="Group 149"/>
          <p:cNvGrpSpPr>
            <a:grpSpLocks/>
          </p:cNvGrpSpPr>
          <p:nvPr/>
        </p:nvGrpSpPr>
        <p:grpSpPr bwMode="auto">
          <a:xfrm>
            <a:off x="266700" y="3752850"/>
            <a:ext cx="2062163" cy="2046288"/>
            <a:chOff x="6025" y="1908"/>
            <a:chExt cx="1299" cy="1289"/>
          </a:xfrm>
        </p:grpSpPr>
        <p:sp>
          <p:nvSpPr>
            <p:cNvPr id="57" name="Rectangle 7"/>
            <p:cNvSpPr>
              <a:spLocks noChangeArrowheads="1"/>
            </p:cNvSpPr>
            <p:nvPr/>
          </p:nvSpPr>
          <p:spPr bwMode="gray">
            <a:xfrm>
              <a:off x="6025" y="1908"/>
              <a:ext cx="1299" cy="1289"/>
            </a:xfrm>
            <a:prstGeom prst="rect">
              <a:avLst/>
            </a:prstGeom>
            <a:solidFill>
              <a:srgbClr val="C0C0C0"/>
            </a:solidFill>
            <a:ln w="3175">
              <a:solidFill>
                <a:schemeClr val="bg2"/>
              </a:solidFill>
              <a:miter lim="800000"/>
              <a:headEnd/>
              <a:tailEnd/>
            </a:ln>
          </p:spPr>
          <p:txBody>
            <a:bodyPr wrap="none" anchor="ctr"/>
            <a:lstStyle/>
            <a:p>
              <a:pPr defTabSz="914400"/>
              <a:endParaRPr lang="en-US">
                <a:solidFill>
                  <a:srgbClr val="000000"/>
                </a:solidFill>
              </a:endParaRPr>
            </a:p>
          </p:txBody>
        </p:sp>
        <p:sp>
          <p:nvSpPr>
            <p:cNvPr id="58" name="Text Box 16"/>
            <p:cNvSpPr txBox="1">
              <a:spLocks noChangeArrowheads="1"/>
            </p:cNvSpPr>
            <p:nvPr/>
          </p:nvSpPr>
          <p:spPr bwMode="gray">
            <a:xfrm>
              <a:off x="6090" y="2005"/>
              <a:ext cx="1231" cy="543"/>
            </a:xfrm>
            <a:prstGeom prst="rect">
              <a:avLst/>
            </a:prstGeom>
            <a:noFill/>
            <a:ln w="9525">
              <a:noFill/>
              <a:miter lim="800000"/>
              <a:headEnd/>
              <a:tailEnd/>
            </a:ln>
          </p:spPr>
          <p:txBody>
            <a:bodyPr>
              <a:spAutoFit/>
            </a:bodyPr>
            <a:lstStyle/>
            <a:p>
              <a:pPr defTabSz="914400">
                <a:lnSpc>
                  <a:spcPct val="90000"/>
                </a:lnSpc>
                <a:spcBef>
                  <a:spcPct val="30000"/>
                </a:spcBef>
              </a:pPr>
              <a:r>
                <a:rPr lang="en-US" b="1">
                  <a:solidFill>
                    <a:srgbClr val="FFFFFF"/>
                  </a:solidFill>
                </a:rPr>
                <a:t>250+</a:t>
              </a:r>
            </a:p>
            <a:p>
              <a:pPr defTabSz="914400">
                <a:lnSpc>
                  <a:spcPct val="90000"/>
                </a:lnSpc>
                <a:spcBef>
                  <a:spcPct val="30000"/>
                </a:spcBef>
              </a:pPr>
              <a:r>
                <a:rPr lang="en-US" sz="1600" b="1">
                  <a:solidFill>
                    <a:srgbClr val="FFFFFF"/>
                  </a:solidFill>
                </a:rPr>
                <a:t>Hardware and Software Partners</a:t>
              </a:r>
            </a:p>
          </p:txBody>
        </p:sp>
      </p:grpSp>
      <p:grpSp>
        <p:nvGrpSpPr>
          <p:cNvPr id="7" name="Group 152"/>
          <p:cNvGrpSpPr>
            <a:grpSpLocks/>
          </p:cNvGrpSpPr>
          <p:nvPr/>
        </p:nvGrpSpPr>
        <p:grpSpPr bwMode="auto">
          <a:xfrm>
            <a:off x="4657725" y="1601788"/>
            <a:ext cx="2062163" cy="2046287"/>
            <a:chOff x="8784" y="552"/>
            <a:chExt cx="1299" cy="1289"/>
          </a:xfrm>
        </p:grpSpPr>
        <p:sp>
          <p:nvSpPr>
            <p:cNvPr id="60" name="Rectangle 7"/>
            <p:cNvSpPr>
              <a:spLocks noChangeArrowheads="1"/>
            </p:cNvSpPr>
            <p:nvPr/>
          </p:nvSpPr>
          <p:spPr bwMode="gray">
            <a:xfrm>
              <a:off x="8784" y="552"/>
              <a:ext cx="1299" cy="1289"/>
            </a:xfrm>
            <a:prstGeom prst="rect">
              <a:avLst/>
            </a:prstGeom>
            <a:solidFill>
              <a:srgbClr val="C0C0C0"/>
            </a:solidFill>
            <a:ln w="3175">
              <a:solidFill>
                <a:schemeClr val="bg2"/>
              </a:solidFill>
              <a:miter lim="800000"/>
              <a:headEnd/>
              <a:tailEnd/>
            </a:ln>
          </p:spPr>
          <p:txBody>
            <a:bodyPr wrap="none" anchor="ctr"/>
            <a:lstStyle/>
            <a:p>
              <a:pPr defTabSz="914400"/>
              <a:endParaRPr lang="en-US">
                <a:solidFill>
                  <a:srgbClr val="000000"/>
                </a:solidFill>
              </a:endParaRPr>
            </a:p>
          </p:txBody>
        </p:sp>
        <p:sp>
          <p:nvSpPr>
            <p:cNvPr id="61" name="Text Box 18"/>
            <p:cNvSpPr txBox="1">
              <a:spLocks noChangeArrowheads="1"/>
            </p:cNvSpPr>
            <p:nvPr/>
          </p:nvSpPr>
          <p:spPr bwMode="gray">
            <a:xfrm>
              <a:off x="8852" y="648"/>
              <a:ext cx="1081" cy="694"/>
            </a:xfrm>
            <a:prstGeom prst="rect">
              <a:avLst/>
            </a:prstGeom>
            <a:noFill/>
            <a:ln w="9525">
              <a:noFill/>
              <a:miter lim="800000"/>
              <a:headEnd/>
              <a:tailEnd/>
            </a:ln>
          </p:spPr>
          <p:txBody>
            <a:bodyPr>
              <a:spAutoFit/>
            </a:bodyPr>
            <a:lstStyle/>
            <a:p>
              <a:pPr defTabSz="914400">
                <a:lnSpc>
                  <a:spcPct val="90000"/>
                </a:lnSpc>
                <a:spcBef>
                  <a:spcPct val="30000"/>
                </a:spcBef>
              </a:pPr>
              <a:r>
                <a:rPr lang="en-US" b="1">
                  <a:solidFill>
                    <a:srgbClr val="FFFFFF"/>
                  </a:solidFill>
                </a:rPr>
                <a:t>Leading Embedded Linux</a:t>
              </a:r>
            </a:p>
            <a:p>
              <a:pPr defTabSz="914400">
                <a:lnSpc>
                  <a:spcPct val="90000"/>
                </a:lnSpc>
                <a:spcBef>
                  <a:spcPct val="30000"/>
                </a:spcBef>
              </a:pPr>
              <a:r>
                <a:rPr lang="en-US" sz="1400" b="1">
                  <a:solidFill>
                    <a:srgbClr val="FFFFFF"/>
                  </a:solidFill>
                </a:rPr>
                <a:t>Wind River Linux</a:t>
              </a:r>
              <a:endParaRPr lang="en-US" sz="1400">
                <a:solidFill>
                  <a:srgbClr val="FFFFFF"/>
                </a:solidFill>
              </a:endParaRPr>
            </a:p>
          </p:txBody>
        </p:sp>
      </p:grpSp>
      <p:grpSp>
        <p:nvGrpSpPr>
          <p:cNvPr id="8" name="Group 154"/>
          <p:cNvGrpSpPr>
            <a:grpSpLocks/>
          </p:cNvGrpSpPr>
          <p:nvPr/>
        </p:nvGrpSpPr>
        <p:grpSpPr bwMode="auto">
          <a:xfrm>
            <a:off x="6853238" y="1592263"/>
            <a:ext cx="2062162" cy="2114550"/>
            <a:chOff x="10164" y="552"/>
            <a:chExt cx="1299" cy="1332"/>
          </a:xfrm>
        </p:grpSpPr>
        <p:sp>
          <p:nvSpPr>
            <p:cNvPr id="63" name="Rectangle 7"/>
            <p:cNvSpPr>
              <a:spLocks noChangeArrowheads="1"/>
            </p:cNvSpPr>
            <p:nvPr/>
          </p:nvSpPr>
          <p:spPr bwMode="gray">
            <a:xfrm>
              <a:off x="10164" y="552"/>
              <a:ext cx="1299" cy="1289"/>
            </a:xfrm>
            <a:prstGeom prst="rect">
              <a:avLst/>
            </a:prstGeom>
            <a:solidFill>
              <a:srgbClr val="C0C0C0"/>
            </a:solidFill>
            <a:ln w="3175">
              <a:solidFill>
                <a:schemeClr val="bg2"/>
              </a:solidFill>
              <a:miter lim="800000"/>
              <a:headEnd/>
              <a:tailEnd/>
            </a:ln>
          </p:spPr>
          <p:txBody>
            <a:bodyPr wrap="none" anchor="ctr"/>
            <a:lstStyle/>
            <a:p>
              <a:pPr defTabSz="914400"/>
              <a:endParaRPr lang="en-US">
                <a:solidFill>
                  <a:srgbClr val="000000"/>
                </a:solidFill>
              </a:endParaRPr>
            </a:p>
          </p:txBody>
        </p:sp>
        <p:sp>
          <p:nvSpPr>
            <p:cNvPr id="64" name="Text Box 19"/>
            <p:cNvSpPr txBox="1">
              <a:spLocks noChangeArrowheads="1"/>
            </p:cNvSpPr>
            <p:nvPr/>
          </p:nvSpPr>
          <p:spPr bwMode="gray">
            <a:xfrm>
              <a:off x="10236" y="648"/>
              <a:ext cx="1182" cy="1236"/>
            </a:xfrm>
            <a:prstGeom prst="rect">
              <a:avLst/>
            </a:prstGeom>
            <a:noFill/>
            <a:ln w="9525">
              <a:noFill/>
              <a:miter lim="800000"/>
              <a:headEnd/>
              <a:tailEnd/>
            </a:ln>
          </p:spPr>
          <p:txBody>
            <a:bodyPr>
              <a:spAutoFit/>
            </a:bodyPr>
            <a:lstStyle/>
            <a:p>
              <a:pPr defTabSz="914400">
                <a:lnSpc>
                  <a:spcPct val="90000"/>
                </a:lnSpc>
                <a:spcBef>
                  <a:spcPct val="30000"/>
                </a:spcBef>
              </a:pPr>
              <a:r>
                <a:rPr lang="en-US" b="1">
                  <a:solidFill>
                    <a:srgbClr val="FFFFFF"/>
                  </a:solidFill>
                </a:rPr>
                <a:t>Innovation Leader:</a:t>
              </a:r>
            </a:p>
            <a:p>
              <a:pPr defTabSz="914400">
                <a:lnSpc>
                  <a:spcPct val="90000"/>
                </a:lnSpc>
                <a:spcBef>
                  <a:spcPct val="30000"/>
                </a:spcBef>
              </a:pPr>
              <a:r>
                <a:rPr lang="en-US" sz="1400" b="1">
                  <a:solidFill>
                    <a:srgbClr val="FFFFFF"/>
                  </a:solidFill>
                </a:rPr>
                <a:t>Multicore</a:t>
              </a:r>
            </a:p>
            <a:p>
              <a:pPr defTabSz="914400">
                <a:lnSpc>
                  <a:spcPct val="90000"/>
                </a:lnSpc>
                <a:spcBef>
                  <a:spcPct val="30000"/>
                </a:spcBef>
              </a:pPr>
              <a:r>
                <a:rPr lang="en-US" sz="1400" b="1">
                  <a:solidFill>
                    <a:srgbClr val="FFFFFF"/>
                  </a:solidFill>
                </a:rPr>
                <a:t>Multi-OS</a:t>
              </a:r>
            </a:p>
            <a:p>
              <a:pPr defTabSz="914400">
                <a:lnSpc>
                  <a:spcPct val="90000"/>
                </a:lnSpc>
                <a:spcBef>
                  <a:spcPct val="30000"/>
                </a:spcBef>
              </a:pPr>
              <a:r>
                <a:rPr lang="en-US" sz="1400" b="1">
                  <a:solidFill>
                    <a:srgbClr val="FFFFFF"/>
                  </a:solidFill>
                </a:rPr>
                <a:t>Safety, Security</a:t>
              </a:r>
            </a:p>
            <a:p>
              <a:pPr defTabSz="914400">
                <a:lnSpc>
                  <a:spcPct val="90000"/>
                </a:lnSpc>
                <a:spcBef>
                  <a:spcPct val="30000"/>
                </a:spcBef>
              </a:pPr>
              <a:endParaRPr lang="en-US" sz="1400" b="1">
                <a:solidFill>
                  <a:srgbClr val="FFFFFF"/>
                </a:solidFill>
              </a:endParaRPr>
            </a:p>
            <a:p>
              <a:pPr defTabSz="914400">
                <a:lnSpc>
                  <a:spcPct val="90000"/>
                </a:lnSpc>
                <a:spcBef>
                  <a:spcPct val="30000"/>
                </a:spcBef>
              </a:pPr>
              <a:endParaRPr lang="en-US" b="1">
                <a:solidFill>
                  <a:srgbClr val="FFFFFF"/>
                </a:solidFill>
              </a:endParaRPr>
            </a:p>
          </p:txBody>
        </p:sp>
      </p:grpSp>
      <p:pic>
        <p:nvPicPr>
          <p:cNvPr id="65" name="Picture 54" descr="wind_river"/>
          <p:cNvPicPr>
            <a:picLocks noChangeAspect="1" noChangeArrowheads="1"/>
          </p:cNvPicPr>
          <p:nvPr/>
        </p:nvPicPr>
        <p:blipFill>
          <a:blip r:embed="rId5" cstate="print"/>
          <a:srcRect/>
          <a:stretch>
            <a:fillRect/>
          </a:stretch>
        </p:blipFill>
        <p:spPr bwMode="auto">
          <a:xfrm>
            <a:off x="476250" y="2541588"/>
            <a:ext cx="1655763" cy="15081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descr="WRppt16.png"/>
          <p:cNvPicPr>
            <a:picLocks noChangeAspect="1"/>
          </p:cNvPicPr>
          <p:nvPr/>
        </p:nvPicPr>
        <p:blipFill>
          <a:blip r:embed="rId3" cstate="print"/>
          <a:stretch>
            <a:fillRect/>
          </a:stretch>
        </p:blipFill>
        <p:spPr>
          <a:xfrm>
            <a:off x="377" y="283"/>
            <a:ext cx="9143245" cy="6857434"/>
          </a:xfrm>
          <a:prstGeom prst="rect">
            <a:avLst/>
          </a:prstGeom>
        </p:spPr>
      </p:pic>
      <p:sp>
        <p:nvSpPr>
          <p:cNvPr id="6146" name="Rectangle 55"/>
          <p:cNvSpPr>
            <a:spLocks noChangeArrowheads="1"/>
          </p:cNvSpPr>
          <p:nvPr/>
        </p:nvSpPr>
        <p:spPr bwMode="auto">
          <a:xfrm>
            <a:off x="8601075" y="2457450"/>
            <a:ext cx="466725" cy="3657600"/>
          </a:xfrm>
          <a:prstGeom prst="rect">
            <a:avLst/>
          </a:prstGeom>
          <a:solidFill>
            <a:srgbClr val="C0C0C0">
              <a:alpha val="34901"/>
            </a:srgbClr>
          </a:solidFill>
          <a:ln w="6350">
            <a:noFill/>
            <a:round/>
            <a:headEnd/>
            <a:tailEnd/>
          </a:ln>
        </p:spPr>
        <p:txBody>
          <a:bodyPr wrap="none" anchor="ctr"/>
          <a:lstStyle/>
          <a:p>
            <a:pPr algn="ctr" defTabSz="914400"/>
            <a:endParaRPr lang="en-US"/>
          </a:p>
        </p:txBody>
      </p:sp>
      <p:sp>
        <p:nvSpPr>
          <p:cNvPr id="6147" name="Rectangle 54"/>
          <p:cNvSpPr>
            <a:spLocks noChangeArrowheads="1"/>
          </p:cNvSpPr>
          <p:nvPr/>
        </p:nvSpPr>
        <p:spPr bwMode="auto">
          <a:xfrm>
            <a:off x="76200" y="2457450"/>
            <a:ext cx="466725" cy="3657600"/>
          </a:xfrm>
          <a:prstGeom prst="rect">
            <a:avLst/>
          </a:prstGeom>
          <a:solidFill>
            <a:srgbClr val="C0C0C0">
              <a:alpha val="34901"/>
            </a:srgbClr>
          </a:solidFill>
          <a:ln w="6350">
            <a:noFill/>
            <a:round/>
            <a:headEnd/>
            <a:tailEnd/>
          </a:ln>
        </p:spPr>
        <p:txBody>
          <a:bodyPr wrap="none" anchor="ctr"/>
          <a:lstStyle/>
          <a:p>
            <a:pPr algn="ctr" defTabSz="914400"/>
            <a:endParaRPr lang="en-US"/>
          </a:p>
        </p:txBody>
      </p:sp>
      <p:sp>
        <p:nvSpPr>
          <p:cNvPr id="6148" name="Footer Placeholder 1"/>
          <p:cNvSpPr>
            <a:spLocks noGrp="1"/>
          </p:cNvSpPr>
          <p:nvPr>
            <p:ph type="ftr" sz="quarter" idx="10"/>
          </p:nvPr>
        </p:nvSpPr>
        <p:spPr>
          <a:noFill/>
        </p:spPr>
        <p:txBody>
          <a:bodyPr/>
          <a:lstStyle/>
          <a:p>
            <a:r>
              <a:rPr lang="en-US"/>
              <a:t>|   © 2010 Wind River. All Rights Reserved.</a:t>
            </a:r>
          </a:p>
        </p:txBody>
      </p:sp>
      <p:sp>
        <p:nvSpPr>
          <p:cNvPr id="6149" name="Slide Number Placeholder 2"/>
          <p:cNvSpPr>
            <a:spLocks noGrp="1"/>
          </p:cNvSpPr>
          <p:nvPr>
            <p:ph type="sldNum" sz="quarter" idx="11"/>
          </p:nvPr>
        </p:nvSpPr>
        <p:spPr>
          <a:noFill/>
        </p:spPr>
        <p:txBody>
          <a:bodyPr/>
          <a:lstStyle/>
          <a:p>
            <a:fld id="{0DAA6B54-F33D-4CA8-A025-51318DFAD705}" type="slidenum">
              <a:rPr lang="en-US"/>
              <a:pPr/>
              <a:t>3</a:t>
            </a:fld>
            <a:endParaRPr lang="en-US"/>
          </a:p>
        </p:txBody>
      </p:sp>
      <p:sp>
        <p:nvSpPr>
          <p:cNvPr id="6151" name="Rectangle 214"/>
          <p:cNvSpPr>
            <a:spLocks noChangeArrowheads="1"/>
          </p:cNvSpPr>
          <p:nvPr/>
        </p:nvSpPr>
        <p:spPr bwMode="gray">
          <a:xfrm>
            <a:off x="685800" y="3219450"/>
            <a:ext cx="7772400" cy="2133600"/>
          </a:xfrm>
          <a:prstGeom prst="rect">
            <a:avLst/>
          </a:prstGeom>
          <a:gradFill rotWithShape="1">
            <a:gsLst>
              <a:gs pos="0">
                <a:srgbClr val="C0C0C0"/>
              </a:gs>
              <a:gs pos="100000">
                <a:schemeClr val="bg2"/>
              </a:gs>
            </a:gsLst>
            <a:lin ang="5400000" scaled="1"/>
          </a:gradFill>
          <a:ln w="9525">
            <a:noFill/>
            <a:miter lim="800000"/>
            <a:headEnd/>
            <a:tailEnd/>
          </a:ln>
        </p:spPr>
        <p:txBody>
          <a:bodyPr wrap="none" anchor="ctr"/>
          <a:lstStyle/>
          <a:p>
            <a:endParaRPr lang="en-US">
              <a:solidFill>
                <a:srgbClr val="000000"/>
              </a:solidFill>
            </a:endParaRPr>
          </a:p>
        </p:txBody>
      </p:sp>
      <p:sp>
        <p:nvSpPr>
          <p:cNvPr id="6152" name="Rectangle 215"/>
          <p:cNvSpPr>
            <a:spLocks noChangeArrowheads="1"/>
          </p:cNvSpPr>
          <p:nvPr/>
        </p:nvSpPr>
        <p:spPr bwMode="white">
          <a:xfrm>
            <a:off x="685800" y="3295650"/>
            <a:ext cx="1982788" cy="1981200"/>
          </a:xfrm>
          <a:prstGeom prst="rect">
            <a:avLst/>
          </a:prstGeom>
          <a:solidFill>
            <a:srgbClr val="FFFFFF">
              <a:alpha val="50195"/>
            </a:srgbClr>
          </a:solidFill>
          <a:ln w="6350">
            <a:noFill/>
            <a:miter lim="800000"/>
            <a:headEnd/>
            <a:tailEnd/>
          </a:ln>
        </p:spPr>
        <p:txBody>
          <a:bodyPr wrap="none" anchor="ctr"/>
          <a:lstStyle/>
          <a:p>
            <a:endParaRPr lang="en-US">
              <a:solidFill>
                <a:srgbClr val="000000"/>
              </a:solidFill>
            </a:endParaRPr>
          </a:p>
        </p:txBody>
      </p:sp>
      <p:sp>
        <p:nvSpPr>
          <p:cNvPr id="6153" name="Rectangle 245"/>
          <p:cNvSpPr>
            <a:spLocks noChangeArrowheads="1"/>
          </p:cNvSpPr>
          <p:nvPr/>
        </p:nvSpPr>
        <p:spPr bwMode="white">
          <a:xfrm>
            <a:off x="2773363" y="3324225"/>
            <a:ext cx="1763712" cy="1981200"/>
          </a:xfrm>
          <a:prstGeom prst="rect">
            <a:avLst/>
          </a:prstGeom>
          <a:solidFill>
            <a:srgbClr val="FFFFFF">
              <a:alpha val="50195"/>
            </a:srgbClr>
          </a:solidFill>
          <a:ln w="6350">
            <a:noFill/>
            <a:miter lim="800000"/>
            <a:headEnd/>
            <a:tailEnd/>
          </a:ln>
        </p:spPr>
        <p:txBody>
          <a:bodyPr wrap="none" anchor="ctr"/>
          <a:lstStyle/>
          <a:p>
            <a:endParaRPr lang="en-US">
              <a:solidFill>
                <a:srgbClr val="000000"/>
              </a:solidFill>
            </a:endParaRPr>
          </a:p>
        </p:txBody>
      </p:sp>
      <p:sp>
        <p:nvSpPr>
          <p:cNvPr id="6154" name="Rectangle 246"/>
          <p:cNvSpPr>
            <a:spLocks noChangeArrowheads="1"/>
          </p:cNvSpPr>
          <p:nvPr/>
        </p:nvSpPr>
        <p:spPr bwMode="white">
          <a:xfrm>
            <a:off x="4613275" y="3295650"/>
            <a:ext cx="1771650" cy="1981200"/>
          </a:xfrm>
          <a:prstGeom prst="rect">
            <a:avLst/>
          </a:prstGeom>
          <a:solidFill>
            <a:srgbClr val="FFFFFF">
              <a:alpha val="50195"/>
            </a:srgbClr>
          </a:solidFill>
          <a:ln w="6350">
            <a:noFill/>
            <a:miter lim="800000"/>
            <a:headEnd/>
            <a:tailEnd/>
          </a:ln>
        </p:spPr>
        <p:txBody>
          <a:bodyPr wrap="none" anchor="ctr"/>
          <a:lstStyle/>
          <a:p>
            <a:endParaRPr lang="en-US">
              <a:solidFill>
                <a:srgbClr val="000000"/>
              </a:solidFill>
            </a:endParaRPr>
          </a:p>
        </p:txBody>
      </p:sp>
      <p:sp>
        <p:nvSpPr>
          <p:cNvPr id="6155" name="Rectangle 247"/>
          <p:cNvSpPr>
            <a:spLocks noChangeArrowheads="1"/>
          </p:cNvSpPr>
          <p:nvPr/>
        </p:nvSpPr>
        <p:spPr bwMode="white">
          <a:xfrm>
            <a:off x="6457950" y="3295650"/>
            <a:ext cx="2003425" cy="1981200"/>
          </a:xfrm>
          <a:prstGeom prst="rect">
            <a:avLst/>
          </a:prstGeom>
          <a:solidFill>
            <a:srgbClr val="FFFFFF">
              <a:alpha val="50195"/>
            </a:srgbClr>
          </a:solidFill>
          <a:ln w="6350">
            <a:noFill/>
            <a:miter lim="800000"/>
            <a:headEnd/>
            <a:tailEnd/>
          </a:ln>
        </p:spPr>
        <p:txBody>
          <a:bodyPr wrap="none" anchor="ctr"/>
          <a:lstStyle/>
          <a:p>
            <a:endParaRPr lang="en-US">
              <a:solidFill>
                <a:srgbClr val="000000"/>
              </a:solidFill>
            </a:endParaRPr>
          </a:p>
        </p:txBody>
      </p:sp>
      <p:pic>
        <p:nvPicPr>
          <p:cNvPr id="6156" name="Picture 144" descr="iStock_000004622096Medium"/>
          <p:cNvPicPr>
            <a:picLocks noChangeAspect="1" noChangeArrowheads="1"/>
          </p:cNvPicPr>
          <p:nvPr/>
        </p:nvPicPr>
        <p:blipFill>
          <a:blip r:embed="rId4" cstate="print"/>
          <a:srcRect l="17438" t="22000" r="14813" b="31750"/>
          <a:stretch>
            <a:fillRect/>
          </a:stretch>
        </p:blipFill>
        <p:spPr bwMode="gray">
          <a:xfrm>
            <a:off x="923925" y="1525588"/>
            <a:ext cx="1763713" cy="901700"/>
          </a:xfrm>
          <a:prstGeom prst="rect">
            <a:avLst/>
          </a:prstGeom>
          <a:noFill/>
          <a:ln w="9525">
            <a:solidFill>
              <a:schemeClr val="bg2"/>
            </a:solidFill>
            <a:miter lim="800000"/>
            <a:headEnd/>
            <a:tailEnd/>
          </a:ln>
        </p:spPr>
      </p:pic>
      <p:pic>
        <p:nvPicPr>
          <p:cNvPr id="6157" name="Picture 145" descr="shutterstock_24237790"/>
          <p:cNvPicPr>
            <a:picLocks noChangeAspect="1" noChangeArrowheads="1"/>
          </p:cNvPicPr>
          <p:nvPr/>
        </p:nvPicPr>
        <p:blipFill>
          <a:blip r:embed="rId5" cstate="print"/>
          <a:srcRect l="28799" t="7031" r="19501" b="51563"/>
          <a:stretch>
            <a:fillRect/>
          </a:stretch>
        </p:blipFill>
        <p:spPr bwMode="gray">
          <a:xfrm>
            <a:off x="2773363" y="1525588"/>
            <a:ext cx="1763712" cy="903287"/>
          </a:xfrm>
          <a:prstGeom prst="rect">
            <a:avLst/>
          </a:prstGeom>
          <a:noFill/>
          <a:ln w="9525">
            <a:solidFill>
              <a:schemeClr val="bg2"/>
            </a:solidFill>
            <a:miter lim="800000"/>
            <a:headEnd/>
            <a:tailEnd/>
          </a:ln>
        </p:spPr>
      </p:pic>
      <p:pic>
        <p:nvPicPr>
          <p:cNvPr id="6158" name="Picture 146" descr="shutterstock_24621271"/>
          <p:cNvPicPr>
            <a:picLocks noChangeAspect="1" noChangeArrowheads="1"/>
          </p:cNvPicPr>
          <p:nvPr/>
        </p:nvPicPr>
        <p:blipFill>
          <a:blip r:embed="rId6" cstate="print"/>
          <a:srcRect l="18437" t="12801" r="45651" b="59467"/>
          <a:stretch>
            <a:fillRect/>
          </a:stretch>
        </p:blipFill>
        <p:spPr bwMode="gray">
          <a:xfrm>
            <a:off x="6457950" y="1525588"/>
            <a:ext cx="1763713" cy="906462"/>
          </a:xfrm>
          <a:prstGeom prst="rect">
            <a:avLst/>
          </a:prstGeom>
          <a:noFill/>
          <a:ln w="9525">
            <a:solidFill>
              <a:schemeClr val="bg2"/>
            </a:solidFill>
            <a:miter lim="800000"/>
            <a:headEnd/>
            <a:tailEnd/>
          </a:ln>
        </p:spPr>
      </p:pic>
      <p:pic>
        <p:nvPicPr>
          <p:cNvPr id="6159" name="Picture 147" descr="servers"/>
          <p:cNvPicPr>
            <a:picLocks noChangeAspect="1" noChangeArrowheads="1"/>
          </p:cNvPicPr>
          <p:nvPr/>
        </p:nvPicPr>
        <p:blipFill>
          <a:blip r:embed="rId7" cstate="print"/>
          <a:srcRect l="55299" t="1074" b="63795"/>
          <a:stretch>
            <a:fillRect/>
          </a:stretch>
        </p:blipFill>
        <p:spPr bwMode="gray">
          <a:xfrm>
            <a:off x="4613275" y="1524000"/>
            <a:ext cx="1763713" cy="903288"/>
          </a:xfrm>
          <a:prstGeom prst="rect">
            <a:avLst/>
          </a:prstGeom>
          <a:noFill/>
          <a:ln w="9525">
            <a:solidFill>
              <a:schemeClr val="bg2"/>
            </a:solidFill>
            <a:miter lim="800000"/>
            <a:headEnd/>
            <a:tailEnd/>
          </a:ln>
        </p:spPr>
      </p:pic>
      <p:sp>
        <p:nvSpPr>
          <p:cNvPr id="6160" name="Rectangle 126"/>
          <p:cNvSpPr>
            <a:spLocks noChangeArrowheads="1"/>
          </p:cNvSpPr>
          <p:nvPr/>
        </p:nvSpPr>
        <p:spPr bwMode="gray">
          <a:xfrm>
            <a:off x="914400" y="1219200"/>
            <a:ext cx="1782763" cy="304800"/>
          </a:xfrm>
          <a:prstGeom prst="rect">
            <a:avLst/>
          </a:prstGeom>
          <a:solidFill>
            <a:srgbClr val="3C3C3C"/>
          </a:solidFill>
          <a:ln w="3175">
            <a:noFill/>
            <a:miter lim="800000"/>
            <a:headEnd/>
            <a:tailEnd/>
          </a:ln>
        </p:spPr>
        <p:txBody>
          <a:bodyPr rot="10800000" wrap="none" anchor="ctr"/>
          <a:lstStyle/>
          <a:p>
            <a:endParaRPr lang="en-US">
              <a:solidFill>
                <a:srgbClr val="000000"/>
              </a:solidFill>
            </a:endParaRPr>
          </a:p>
        </p:txBody>
      </p:sp>
      <p:sp>
        <p:nvSpPr>
          <p:cNvPr id="6161" name="Rectangle 127"/>
          <p:cNvSpPr>
            <a:spLocks noChangeArrowheads="1"/>
          </p:cNvSpPr>
          <p:nvPr/>
        </p:nvSpPr>
        <p:spPr bwMode="gray">
          <a:xfrm>
            <a:off x="2759075" y="1219200"/>
            <a:ext cx="1782763" cy="304800"/>
          </a:xfrm>
          <a:prstGeom prst="rect">
            <a:avLst/>
          </a:prstGeom>
          <a:solidFill>
            <a:srgbClr val="3C3C3C"/>
          </a:solidFill>
          <a:ln w="3175">
            <a:noFill/>
            <a:miter lim="800000"/>
            <a:headEnd/>
            <a:tailEnd/>
          </a:ln>
        </p:spPr>
        <p:txBody>
          <a:bodyPr rot="10800000" wrap="none" anchor="ctr"/>
          <a:lstStyle/>
          <a:p>
            <a:endParaRPr lang="en-US">
              <a:solidFill>
                <a:srgbClr val="000000"/>
              </a:solidFill>
            </a:endParaRPr>
          </a:p>
        </p:txBody>
      </p:sp>
      <p:sp>
        <p:nvSpPr>
          <p:cNvPr id="6162" name="Rectangle 128"/>
          <p:cNvSpPr>
            <a:spLocks noChangeArrowheads="1"/>
          </p:cNvSpPr>
          <p:nvPr/>
        </p:nvSpPr>
        <p:spPr bwMode="gray">
          <a:xfrm>
            <a:off x="4602163" y="1219200"/>
            <a:ext cx="1782762" cy="304800"/>
          </a:xfrm>
          <a:prstGeom prst="rect">
            <a:avLst/>
          </a:prstGeom>
          <a:solidFill>
            <a:srgbClr val="3C3C3C"/>
          </a:solidFill>
          <a:ln w="3175">
            <a:noFill/>
            <a:miter lim="800000"/>
            <a:headEnd/>
            <a:tailEnd/>
          </a:ln>
        </p:spPr>
        <p:txBody>
          <a:bodyPr rot="10800000" wrap="none" anchor="ctr"/>
          <a:lstStyle/>
          <a:p>
            <a:endParaRPr lang="en-US">
              <a:solidFill>
                <a:srgbClr val="000000"/>
              </a:solidFill>
            </a:endParaRPr>
          </a:p>
        </p:txBody>
      </p:sp>
      <p:sp>
        <p:nvSpPr>
          <p:cNvPr id="6163" name="Rectangle 129"/>
          <p:cNvSpPr>
            <a:spLocks noChangeArrowheads="1"/>
          </p:cNvSpPr>
          <p:nvPr/>
        </p:nvSpPr>
        <p:spPr bwMode="gray">
          <a:xfrm>
            <a:off x="6446838" y="1219200"/>
            <a:ext cx="1782762" cy="304800"/>
          </a:xfrm>
          <a:prstGeom prst="rect">
            <a:avLst/>
          </a:prstGeom>
          <a:solidFill>
            <a:srgbClr val="3C3C3C"/>
          </a:solidFill>
          <a:ln w="3175">
            <a:noFill/>
            <a:miter lim="800000"/>
            <a:headEnd/>
            <a:tailEnd/>
          </a:ln>
        </p:spPr>
        <p:txBody>
          <a:bodyPr rot="10800000" wrap="none" anchor="ctr"/>
          <a:lstStyle/>
          <a:p>
            <a:endParaRPr lang="en-US">
              <a:solidFill>
                <a:srgbClr val="000000"/>
              </a:solidFill>
            </a:endParaRPr>
          </a:p>
        </p:txBody>
      </p:sp>
      <p:sp>
        <p:nvSpPr>
          <p:cNvPr id="6164" name="Text Box 208"/>
          <p:cNvSpPr txBox="1">
            <a:spLocks noChangeArrowheads="1"/>
          </p:cNvSpPr>
          <p:nvPr/>
        </p:nvSpPr>
        <p:spPr bwMode="gray">
          <a:xfrm>
            <a:off x="914400" y="1252538"/>
            <a:ext cx="1782763" cy="228600"/>
          </a:xfrm>
          <a:prstGeom prst="rect">
            <a:avLst/>
          </a:prstGeom>
          <a:noFill/>
          <a:ln w="9525">
            <a:noFill/>
            <a:miter lim="800000"/>
            <a:headEnd/>
            <a:tailEnd/>
          </a:ln>
        </p:spPr>
        <p:txBody>
          <a:bodyPr anchor="ctr">
            <a:spAutoFit/>
          </a:bodyPr>
          <a:lstStyle/>
          <a:p>
            <a:pPr algn="ctr">
              <a:lnSpc>
                <a:spcPct val="90000"/>
              </a:lnSpc>
            </a:pPr>
            <a:r>
              <a:rPr lang="en-US" altLang="ja-JP" sz="1000" b="1">
                <a:solidFill>
                  <a:srgbClr val="FFFFFF"/>
                </a:solidFill>
              </a:rPr>
              <a:t>Aerospace and Defense</a:t>
            </a:r>
          </a:p>
        </p:txBody>
      </p:sp>
      <p:sp>
        <p:nvSpPr>
          <p:cNvPr id="6165" name="Text Box 209"/>
          <p:cNvSpPr txBox="1">
            <a:spLocks noChangeArrowheads="1"/>
          </p:cNvSpPr>
          <p:nvPr/>
        </p:nvSpPr>
        <p:spPr bwMode="gray">
          <a:xfrm>
            <a:off x="2759075" y="1252538"/>
            <a:ext cx="1782763" cy="228600"/>
          </a:xfrm>
          <a:prstGeom prst="rect">
            <a:avLst/>
          </a:prstGeom>
          <a:noFill/>
          <a:ln w="9525">
            <a:noFill/>
            <a:miter lim="800000"/>
            <a:headEnd/>
            <a:tailEnd/>
          </a:ln>
        </p:spPr>
        <p:txBody>
          <a:bodyPr anchor="ctr">
            <a:spAutoFit/>
          </a:bodyPr>
          <a:lstStyle/>
          <a:p>
            <a:pPr algn="ctr">
              <a:lnSpc>
                <a:spcPct val="90000"/>
              </a:lnSpc>
            </a:pPr>
            <a:r>
              <a:rPr lang="en-US" altLang="ja-JP" sz="1000" b="1">
                <a:solidFill>
                  <a:srgbClr val="FFFFFF"/>
                </a:solidFill>
              </a:rPr>
              <a:t>Industrial and Medical</a:t>
            </a:r>
          </a:p>
        </p:txBody>
      </p:sp>
      <p:sp>
        <p:nvSpPr>
          <p:cNvPr id="6166" name="Text Box 210"/>
          <p:cNvSpPr txBox="1">
            <a:spLocks noChangeArrowheads="1"/>
          </p:cNvSpPr>
          <p:nvPr/>
        </p:nvSpPr>
        <p:spPr bwMode="gray">
          <a:xfrm>
            <a:off x="4602163" y="1252538"/>
            <a:ext cx="1782762" cy="228600"/>
          </a:xfrm>
          <a:prstGeom prst="rect">
            <a:avLst/>
          </a:prstGeom>
          <a:noFill/>
          <a:ln w="9525">
            <a:noFill/>
            <a:miter lim="800000"/>
            <a:headEnd/>
            <a:tailEnd/>
          </a:ln>
        </p:spPr>
        <p:txBody>
          <a:bodyPr anchor="ctr">
            <a:spAutoFit/>
          </a:bodyPr>
          <a:lstStyle/>
          <a:p>
            <a:pPr algn="ctr">
              <a:lnSpc>
                <a:spcPct val="90000"/>
              </a:lnSpc>
            </a:pPr>
            <a:r>
              <a:rPr lang="en-US" altLang="ja-JP" sz="1000" b="1">
                <a:solidFill>
                  <a:srgbClr val="FFFFFF"/>
                </a:solidFill>
              </a:rPr>
              <a:t>Network Equipment</a:t>
            </a:r>
          </a:p>
        </p:txBody>
      </p:sp>
      <p:sp>
        <p:nvSpPr>
          <p:cNvPr id="6167" name="Text Box 211"/>
          <p:cNvSpPr txBox="1">
            <a:spLocks noChangeArrowheads="1"/>
          </p:cNvSpPr>
          <p:nvPr/>
        </p:nvSpPr>
        <p:spPr bwMode="gray">
          <a:xfrm>
            <a:off x="6446838" y="1252538"/>
            <a:ext cx="1782762" cy="228600"/>
          </a:xfrm>
          <a:prstGeom prst="rect">
            <a:avLst/>
          </a:prstGeom>
          <a:noFill/>
          <a:ln w="9525">
            <a:noFill/>
            <a:miter lim="800000"/>
            <a:headEnd/>
            <a:tailEnd/>
          </a:ln>
        </p:spPr>
        <p:txBody>
          <a:bodyPr anchor="ctr">
            <a:spAutoFit/>
          </a:bodyPr>
          <a:lstStyle/>
          <a:p>
            <a:pPr algn="ctr">
              <a:lnSpc>
                <a:spcPct val="90000"/>
              </a:lnSpc>
            </a:pPr>
            <a:r>
              <a:rPr lang="en-US" altLang="ja-JP" sz="1000" b="1">
                <a:solidFill>
                  <a:srgbClr val="FFFFFF"/>
                </a:solidFill>
              </a:rPr>
              <a:t>Consumer</a:t>
            </a:r>
          </a:p>
        </p:txBody>
      </p:sp>
      <p:sp>
        <p:nvSpPr>
          <p:cNvPr id="6168" name="Rectangle 216"/>
          <p:cNvSpPr>
            <a:spLocks noChangeArrowheads="1"/>
          </p:cNvSpPr>
          <p:nvPr/>
        </p:nvSpPr>
        <p:spPr bwMode="gray">
          <a:xfrm>
            <a:off x="911225" y="5230813"/>
            <a:ext cx="7315200" cy="400050"/>
          </a:xfrm>
          <a:prstGeom prst="rect">
            <a:avLst/>
          </a:prstGeom>
          <a:solidFill>
            <a:schemeClr val="tx2"/>
          </a:solidFill>
          <a:ln w="9525">
            <a:noFill/>
            <a:miter lim="800000"/>
            <a:headEnd/>
            <a:tailEnd/>
          </a:ln>
        </p:spPr>
        <p:txBody>
          <a:bodyPr wrap="none" anchor="ctr"/>
          <a:lstStyle/>
          <a:p>
            <a:endParaRPr lang="en-US">
              <a:solidFill>
                <a:srgbClr val="000000"/>
              </a:solidFill>
            </a:endParaRPr>
          </a:p>
        </p:txBody>
      </p:sp>
      <p:sp>
        <p:nvSpPr>
          <p:cNvPr id="6169" name="Rectangle 217"/>
          <p:cNvSpPr>
            <a:spLocks noChangeArrowheads="1"/>
          </p:cNvSpPr>
          <p:nvPr/>
        </p:nvSpPr>
        <p:spPr bwMode="gray">
          <a:xfrm>
            <a:off x="914400" y="5715000"/>
            <a:ext cx="7315200" cy="400050"/>
          </a:xfrm>
          <a:prstGeom prst="rect">
            <a:avLst/>
          </a:prstGeom>
          <a:solidFill>
            <a:schemeClr val="tx2"/>
          </a:solidFill>
          <a:ln w="9525">
            <a:noFill/>
            <a:miter lim="800000"/>
            <a:headEnd/>
            <a:tailEnd/>
          </a:ln>
        </p:spPr>
        <p:txBody>
          <a:bodyPr wrap="none" anchor="ctr"/>
          <a:lstStyle/>
          <a:p>
            <a:endParaRPr lang="en-US">
              <a:solidFill>
                <a:srgbClr val="000000"/>
              </a:solidFill>
            </a:endParaRPr>
          </a:p>
        </p:txBody>
      </p:sp>
      <p:sp>
        <p:nvSpPr>
          <p:cNvPr id="6170" name="Rectangle 218"/>
          <p:cNvSpPr>
            <a:spLocks noChangeArrowheads="1"/>
          </p:cNvSpPr>
          <p:nvPr/>
        </p:nvSpPr>
        <p:spPr bwMode="gray">
          <a:xfrm>
            <a:off x="914400" y="2457450"/>
            <a:ext cx="7315200" cy="400050"/>
          </a:xfrm>
          <a:prstGeom prst="rect">
            <a:avLst/>
          </a:prstGeom>
          <a:solidFill>
            <a:schemeClr val="tx2"/>
          </a:solidFill>
          <a:ln w="9525">
            <a:noFill/>
            <a:miter lim="800000"/>
            <a:headEnd/>
            <a:tailEnd/>
          </a:ln>
        </p:spPr>
        <p:txBody>
          <a:bodyPr wrap="none" anchor="ctr"/>
          <a:lstStyle/>
          <a:p>
            <a:endParaRPr lang="en-US">
              <a:solidFill>
                <a:srgbClr val="000000"/>
              </a:solidFill>
            </a:endParaRPr>
          </a:p>
        </p:txBody>
      </p:sp>
      <p:sp>
        <p:nvSpPr>
          <p:cNvPr id="6171" name="Rectangle 219"/>
          <p:cNvSpPr>
            <a:spLocks noChangeArrowheads="1"/>
          </p:cNvSpPr>
          <p:nvPr/>
        </p:nvSpPr>
        <p:spPr bwMode="gray">
          <a:xfrm>
            <a:off x="914400" y="2895600"/>
            <a:ext cx="7315200" cy="400050"/>
          </a:xfrm>
          <a:prstGeom prst="rect">
            <a:avLst/>
          </a:prstGeom>
          <a:solidFill>
            <a:schemeClr val="tx2"/>
          </a:solidFill>
          <a:ln w="9525">
            <a:noFill/>
            <a:miter lim="800000"/>
            <a:headEnd/>
            <a:tailEnd/>
          </a:ln>
        </p:spPr>
        <p:txBody>
          <a:bodyPr wrap="none" anchor="ctr"/>
          <a:lstStyle/>
          <a:p>
            <a:endParaRPr lang="en-US">
              <a:solidFill>
                <a:srgbClr val="000000"/>
              </a:solidFill>
            </a:endParaRPr>
          </a:p>
        </p:txBody>
      </p:sp>
      <p:sp>
        <p:nvSpPr>
          <p:cNvPr id="13341" name="Rectangle 224"/>
          <p:cNvSpPr>
            <a:spLocks noChangeArrowheads="1"/>
          </p:cNvSpPr>
          <p:nvPr/>
        </p:nvSpPr>
        <p:spPr bwMode="gray">
          <a:xfrm>
            <a:off x="911225" y="4845050"/>
            <a:ext cx="7315200" cy="279400"/>
          </a:xfrm>
          <a:prstGeom prst="rect">
            <a:avLst/>
          </a:prstGeom>
          <a:solidFill>
            <a:schemeClr val="accent2"/>
          </a:solidFill>
          <a:ln w="9525">
            <a:solidFill>
              <a:srgbClr val="CC0000"/>
            </a:solidFill>
            <a:miter lim="800000"/>
            <a:headEnd/>
            <a:tailEnd/>
          </a:ln>
          <a:effectLst>
            <a:outerShdw dist="23000" dir="5400000" rotWithShape="0">
              <a:srgbClr val="808080">
                <a:alpha val="34998"/>
              </a:srgbClr>
            </a:outerShdw>
          </a:effectLst>
        </p:spPr>
        <p:txBody>
          <a:bodyPr wrap="none" anchor="ctr"/>
          <a:lstStyle/>
          <a:p>
            <a:pPr fontAlgn="auto">
              <a:spcBef>
                <a:spcPts val="0"/>
              </a:spcBef>
              <a:spcAft>
                <a:spcPts val="0"/>
              </a:spcAft>
              <a:defRPr/>
            </a:pPr>
            <a:r>
              <a:rPr lang="en-US" sz="1000" b="1">
                <a:solidFill>
                  <a:srgbClr val="FFFFFF"/>
                </a:solidFill>
                <a:latin typeface="+mn-lt"/>
                <a:ea typeface="+mn-ea"/>
              </a:rPr>
              <a:t>Wind River Linux</a:t>
            </a:r>
          </a:p>
        </p:txBody>
      </p:sp>
      <p:sp>
        <p:nvSpPr>
          <p:cNvPr id="6173" name="Text Box 225"/>
          <p:cNvSpPr txBox="1">
            <a:spLocks noChangeArrowheads="1"/>
          </p:cNvSpPr>
          <p:nvPr/>
        </p:nvSpPr>
        <p:spPr bwMode="gray">
          <a:xfrm rot="-5400000">
            <a:off x="-902493" y="4144168"/>
            <a:ext cx="2603500" cy="284163"/>
          </a:xfrm>
          <a:prstGeom prst="rect">
            <a:avLst/>
          </a:prstGeom>
          <a:solidFill>
            <a:srgbClr val="D9D9D9"/>
          </a:solidFill>
          <a:ln w="9525">
            <a:noFill/>
            <a:miter lim="800000"/>
            <a:headEnd/>
            <a:tailEnd/>
          </a:ln>
        </p:spPr>
        <p:txBody>
          <a:bodyPr anchor="ctr">
            <a:spAutoFit/>
          </a:bodyPr>
          <a:lstStyle/>
          <a:p>
            <a:pPr algn="ctr">
              <a:lnSpc>
                <a:spcPct val="90000"/>
              </a:lnSpc>
            </a:pPr>
            <a:r>
              <a:rPr lang="en-US" altLang="ja-JP" sz="1400">
                <a:solidFill>
                  <a:schemeClr val="tx2"/>
                </a:solidFill>
              </a:rPr>
              <a:t>Partner Software Ecosystem</a:t>
            </a:r>
          </a:p>
        </p:txBody>
      </p:sp>
      <p:sp>
        <p:nvSpPr>
          <p:cNvPr id="6174" name="Text Box 226"/>
          <p:cNvSpPr txBox="1">
            <a:spLocks noChangeArrowheads="1"/>
          </p:cNvSpPr>
          <p:nvPr/>
        </p:nvSpPr>
        <p:spPr bwMode="gray">
          <a:xfrm rot="-5400000">
            <a:off x="7441407" y="4142581"/>
            <a:ext cx="2603500" cy="284163"/>
          </a:xfrm>
          <a:prstGeom prst="rect">
            <a:avLst/>
          </a:prstGeom>
          <a:solidFill>
            <a:srgbClr val="D9D9D9"/>
          </a:solidFill>
          <a:ln w="9525">
            <a:noFill/>
            <a:miter lim="800000"/>
            <a:headEnd/>
            <a:tailEnd/>
          </a:ln>
        </p:spPr>
        <p:txBody>
          <a:bodyPr anchor="ctr">
            <a:spAutoFit/>
          </a:bodyPr>
          <a:lstStyle/>
          <a:p>
            <a:pPr algn="ctr">
              <a:lnSpc>
                <a:spcPct val="90000"/>
              </a:lnSpc>
            </a:pPr>
            <a:r>
              <a:rPr lang="en-US" altLang="ja-JP" sz="1400">
                <a:solidFill>
                  <a:schemeClr val="tx2"/>
                </a:solidFill>
              </a:rPr>
              <a:t>Wind River Services</a:t>
            </a:r>
          </a:p>
        </p:txBody>
      </p:sp>
      <p:sp>
        <p:nvSpPr>
          <p:cNvPr id="6175" name="Rectangle 232"/>
          <p:cNvSpPr>
            <a:spLocks noChangeArrowheads="1"/>
          </p:cNvSpPr>
          <p:nvPr/>
        </p:nvSpPr>
        <p:spPr bwMode="gray">
          <a:xfrm>
            <a:off x="942975" y="2486025"/>
            <a:ext cx="7258050" cy="200025"/>
          </a:xfrm>
          <a:prstGeom prst="rect">
            <a:avLst/>
          </a:prstGeom>
          <a:gradFill rotWithShape="1">
            <a:gsLst>
              <a:gs pos="0">
                <a:srgbClr val="53829F"/>
              </a:gs>
              <a:gs pos="100000">
                <a:schemeClr val="tx2"/>
              </a:gs>
            </a:gsLst>
            <a:lin ang="5400000" scaled="1"/>
          </a:gradFill>
          <a:ln w="9525">
            <a:noFill/>
            <a:miter lim="800000"/>
            <a:headEnd/>
            <a:tailEnd/>
          </a:ln>
        </p:spPr>
        <p:txBody>
          <a:bodyPr wrap="none" anchor="ctr"/>
          <a:lstStyle/>
          <a:p>
            <a:endParaRPr lang="en-US">
              <a:solidFill>
                <a:srgbClr val="000000"/>
              </a:solidFill>
            </a:endParaRPr>
          </a:p>
        </p:txBody>
      </p:sp>
      <p:sp>
        <p:nvSpPr>
          <p:cNvPr id="6176" name="Rectangle 233"/>
          <p:cNvSpPr>
            <a:spLocks noChangeArrowheads="1"/>
          </p:cNvSpPr>
          <p:nvPr/>
        </p:nvSpPr>
        <p:spPr bwMode="gray">
          <a:xfrm>
            <a:off x="942975" y="2924175"/>
            <a:ext cx="7258050" cy="200025"/>
          </a:xfrm>
          <a:prstGeom prst="rect">
            <a:avLst/>
          </a:prstGeom>
          <a:gradFill rotWithShape="1">
            <a:gsLst>
              <a:gs pos="0">
                <a:srgbClr val="53829F"/>
              </a:gs>
              <a:gs pos="100000">
                <a:schemeClr val="tx2"/>
              </a:gs>
            </a:gsLst>
            <a:lin ang="5400000" scaled="1"/>
          </a:gradFill>
          <a:ln w="9525">
            <a:noFill/>
            <a:miter lim="800000"/>
            <a:headEnd/>
            <a:tailEnd/>
          </a:ln>
        </p:spPr>
        <p:txBody>
          <a:bodyPr wrap="none" anchor="ctr"/>
          <a:lstStyle/>
          <a:p>
            <a:endParaRPr lang="en-US">
              <a:solidFill>
                <a:srgbClr val="000000"/>
              </a:solidFill>
            </a:endParaRPr>
          </a:p>
        </p:txBody>
      </p:sp>
      <p:sp>
        <p:nvSpPr>
          <p:cNvPr id="6177" name="Text Box 234"/>
          <p:cNvSpPr txBox="1">
            <a:spLocks noChangeArrowheads="1"/>
          </p:cNvSpPr>
          <p:nvPr/>
        </p:nvSpPr>
        <p:spPr bwMode="gray">
          <a:xfrm>
            <a:off x="1066800" y="2982913"/>
            <a:ext cx="7010400" cy="260350"/>
          </a:xfrm>
          <a:prstGeom prst="rect">
            <a:avLst/>
          </a:prstGeom>
          <a:noFill/>
          <a:ln w="9525">
            <a:noFill/>
            <a:miter lim="800000"/>
            <a:headEnd/>
            <a:tailEnd/>
          </a:ln>
        </p:spPr>
        <p:txBody>
          <a:bodyPr anchor="ctr">
            <a:spAutoFit/>
          </a:bodyPr>
          <a:lstStyle/>
          <a:p>
            <a:pPr algn="ctr">
              <a:lnSpc>
                <a:spcPct val="90000"/>
              </a:lnSpc>
            </a:pPr>
            <a:r>
              <a:rPr lang="en-US" altLang="ja-JP" sz="1200" b="1">
                <a:solidFill>
                  <a:srgbClr val="FFFFFF"/>
                </a:solidFill>
              </a:rPr>
              <a:t>Networking, Graphics, Security, and Connectivity Middleware Technologies</a:t>
            </a:r>
          </a:p>
        </p:txBody>
      </p:sp>
      <p:sp>
        <p:nvSpPr>
          <p:cNvPr id="6178" name="Text Box 235"/>
          <p:cNvSpPr txBox="1">
            <a:spLocks noChangeArrowheads="1"/>
          </p:cNvSpPr>
          <p:nvPr/>
        </p:nvSpPr>
        <p:spPr bwMode="gray">
          <a:xfrm>
            <a:off x="1066800" y="2536825"/>
            <a:ext cx="7010400" cy="260350"/>
          </a:xfrm>
          <a:prstGeom prst="rect">
            <a:avLst/>
          </a:prstGeom>
          <a:noFill/>
          <a:ln w="9525">
            <a:noFill/>
            <a:miter lim="800000"/>
            <a:headEnd/>
            <a:tailEnd/>
          </a:ln>
        </p:spPr>
        <p:txBody>
          <a:bodyPr anchor="ctr">
            <a:spAutoFit/>
          </a:bodyPr>
          <a:lstStyle/>
          <a:p>
            <a:pPr algn="ctr">
              <a:lnSpc>
                <a:spcPct val="90000"/>
              </a:lnSpc>
            </a:pPr>
            <a:r>
              <a:rPr lang="en-US" altLang="ja-JP" sz="1200" b="1">
                <a:solidFill>
                  <a:srgbClr val="FFFFFF"/>
                </a:solidFill>
              </a:rPr>
              <a:t>Wind River Workbench Development Suite and Test Management</a:t>
            </a:r>
          </a:p>
        </p:txBody>
      </p:sp>
      <p:sp>
        <p:nvSpPr>
          <p:cNvPr id="6179" name="Rectangle 236"/>
          <p:cNvSpPr>
            <a:spLocks noChangeArrowheads="1"/>
          </p:cNvSpPr>
          <p:nvPr/>
        </p:nvSpPr>
        <p:spPr bwMode="gray">
          <a:xfrm>
            <a:off x="942975" y="5259388"/>
            <a:ext cx="7258050" cy="200025"/>
          </a:xfrm>
          <a:prstGeom prst="rect">
            <a:avLst/>
          </a:prstGeom>
          <a:gradFill rotWithShape="1">
            <a:gsLst>
              <a:gs pos="0">
                <a:srgbClr val="53829F"/>
              </a:gs>
              <a:gs pos="100000">
                <a:schemeClr val="tx2"/>
              </a:gs>
            </a:gsLst>
            <a:lin ang="5400000" scaled="1"/>
          </a:gradFill>
          <a:ln w="9525">
            <a:noFill/>
            <a:miter lim="800000"/>
            <a:headEnd/>
            <a:tailEnd/>
          </a:ln>
        </p:spPr>
        <p:txBody>
          <a:bodyPr wrap="none" anchor="ctr"/>
          <a:lstStyle/>
          <a:p>
            <a:endParaRPr lang="en-US">
              <a:solidFill>
                <a:srgbClr val="000000"/>
              </a:solidFill>
            </a:endParaRPr>
          </a:p>
        </p:txBody>
      </p:sp>
      <p:sp>
        <p:nvSpPr>
          <p:cNvPr id="6180" name="Rectangle 237"/>
          <p:cNvSpPr>
            <a:spLocks noChangeArrowheads="1"/>
          </p:cNvSpPr>
          <p:nvPr/>
        </p:nvSpPr>
        <p:spPr bwMode="gray">
          <a:xfrm>
            <a:off x="942975" y="5743575"/>
            <a:ext cx="7258050" cy="200025"/>
          </a:xfrm>
          <a:prstGeom prst="rect">
            <a:avLst/>
          </a:prstGeom>
          <a:gradFill rotWithShape="1">
            <a:gsLst>
              <a:gs pos="0">
                <a:srgbClr val="53829F"/>
              </a:gs>
              <a:gs pos="100000">
                <a:schemeClr val="tx2"/>
              </a:gs>
            </a:gsLst>
            <a:lin ang="5400000" scaled="1"/>
          </a:gradFill>
          <a:ln w="9525">
            <a:noFill/>
            <a:miter lim="800000"/>
            <a:headEnd/>
            <a:tailEnd/>
          </a:ln>
        </p:spPr>
        <p:txBody>
          <a:bodyPr wrap="none" anchor="ctr"/>
          <a:lstStyle/>
          <a:p>
            <a:endParaRPr lang="en-US">
              <a:solidFill>
                <a:srgbClr val="000000"/>
              </a:solidFill>
            </a:endParaRPr>
          </a:p>
        </p:txBody>
      </p:sp>
      <p:sp>
        <p:nvSpPr>
          <p:cNvPr id="6181" name="Text Box 238"/>
          <p:cNvSpPr txBox="1">
            <a:spLocks noChangeArrowheads="1"/>
          </p:cNvSpPr>
          <p:nvPr/>
        </p:nvSpPr>
        <p:spPr bwMode="gray">
          <a:xfrm>
            <a:off x="1066800" y="5310188"/>
            <a:ext cx="7010400" cy="260350"/>
          </a:xfrm>
          <a:prstGeom prst="rect">
            <a:avLst/>
          </a:prstGeom>
          <a:noFill/>
          <a:ln w="9525">
            <a:noFill/>
            <a:miter lim="800000"/>
            <a:headEnd/>
            <a:tailEnd/>
          </a:ln>
        </p:spPr>
        <p:txBody>
          <a:bodyPr anchor="ctr">
            <a:spAutoFit/>
          </a:bodyPr>
          <a:lstStyle/>
          <a:p>
            <a:pPr algn="ctr">
              <a:lnSpc>
                <a:spcPct val="90000"/>
              </a:lnSpc>
            </a:pPr>
            <a:r>
              <a:rPr lang="en-US" altLang="ja-JP" sz="1200" b="1">
                <a:solidFill>
                  <a:srgbClr val="FFFFFF"/>
                </a:solidFill>
              </a:rPr>
              <a:t>Virtualization: Wind River Hypervisor</a:t>
            </a:r>
          </a:p>
        </p:txBody>
      </p:sp>
      <p:sp>
        <p:nvSpPr>
          <p:cNvPr id="6182" name="Text Box 239"/>
          <p:cNvSpPr txBox="1">
            <a:spLocks noChangeArrowheads="1"/>
          </p:cNvSpPr>
          <p:nvPr/>
        </p:nvSpPr>
        <p:spPr bwMode="gray">
          <a:xfrm>
            <a:off x="1066800" y="5794375"/>
            <a:ext cx="7010400" cy="260350"/>
          </a:xfrm>
          <a:prstGeom prst="rect">
            <a:avLst/>
          </a:prstGeom>
          <a:noFill/>
          <a:ln w="9525">
            <a:noFill/>
            <a:miter lim="800000"/>
            <a:headEnd/>
            <a:tailEnd/>
          </a:ln>
        </p:spPr>
        <p:txBody>
          <a:bodyPr anchor="ctr">
            <a:spAutoFit/>
          </a:bodyPr>
          <a:lstStyle/>
          <a:p>
            <a:pPr algn="ctr">
              <a:lnSpc>
                <a:spcPct val="90000"/>
              </a:lnSpc>
            </a:pPr>
            <a:r>
              <a:rPr lang="en-US" altLang="ja-JP" sz="1200" b="1">
                <a:solidFill>
                  <a:srgbClr val="FFFFFF"/>
                </a:solidFill>
              </a:rPr>
              <a:t>Optimized Hardware Integration</a:t>
            </a:r>
          </a:p>
        </p:txBody>
      </p:sp>
      <p:sp>
        <p:nvSpPr>
          <p:cNvPr id="6183" name="Line 240"/>
          <p:cNvSpPr>
            <a:spLocks noChangeShapeType="1"/>
          </p:cNvSpPr>
          <p:nvPr/>
        </p:nvSpPr>
        <p:spPr bwMode="gray">
          <a:xfrm>
            <a:off x="685800" y="2457450"/>
            <a:ext cx="0" cy="3667125"/>
          </a:xfrm>
          <a:prstGeom prst="line">
            <a:avLst/>
          </a:prstGeom>
          <a:noFill/>
          <a:ln w="38100">
            <a:solidFill>
              <a:schemeClr val="tx2"/>
            </a:solidFill>
            <a:round/>
            <a:headEnd/>
            <a:tailEnd/>
          </a:ln>
        </p:spPr>
        <p:txBody>
          <a:bodyPr wrap="none" anchor="ctr"/>
          <a:lstStyle/>
          <a:p>
            <a:endParaRPr lang="en-US"/>
          </a:p>
        </p:txBody>
      </p:sp>
      <p:sp>
        <p:nvSpPr>
          <p:cNvPr id="6184" name="Line 241"/>
          <p:cNvSpPr>
            <a:spLocks noChangeShapeType="1"/>
          </p:cNvSpPr>
          <p:nvPr/>
        </p:nvSpPr>
        <p:spPr bwMode="gray">
          <a:xfrm>
            <a:off x="8458200" y="2457450"/>
            <a:ext cx="0" cy="3667125"/>
          </a:xfrm>
          <a:prstGeom prst="line">
            <a:avLst/>
          </a:prstGeom>
          <a:noFill/>
          <a:ln w="38100">
            <a:solidFill>
              <a:schemeClr val="tx2"/>
            </a:solidFill>
            <a:round/>
            <a:headEnd/>
            <a:tailEnd/>
          </a:ln>
        </p:spPr>
        <p:txBody>
          <a:bodyPr wrap="none" anchor="ctr"/>
          <a:lstStyle/>
          <a:p>
            <a:endParaRPr lang="en-US"/>
          </a:p>
        </p:txBody>
      </p:sp>
      <p:sp>
        <p:nvSpPr>
          <p:cNvPr id="13337" name="Rectangle 220"/>
          <p:cNvSpPr>
            <a:spLocks noChangeArrowheads="1"/>
          </p:cNvSpPr>
          <p:nvPr/>
        </p:nvSpPr>
        <p:spPr bwMode="gray">
          <a:xfrm>
            <a:off x="923925" y="3717925"/>
            <a:ext cx="1773238" cy="279400"/>
          </a:xfrm>
          <a:prstGeom prst="rect">
            <a:avLst/>
          </a:prstGeom>
          <a:solidFill>
            <a:schemeClr val="accent2"/>
          </a:solidFill>
          <a:ln w="9525">
            <a:solidFill>
              <a:srgbClr val="CC0000"/>
            </a:solidFill>
            <a:miter lim="800000"/>
            <a:headEnd/>
            <a:tailEnd/>
          </a:ln>
          <a:effectLst>
            <a:outerShdw dist="23000" dir="5400000" rotWithShape="0">
              <a:srgbClr val="808080">
                <a:alpha val="34998"/>
              </a:srgbClr>
            </a:outerShdw>
          </a:effectLst>
        </p:spPr>
        <p:txBody>
          <a:bodyPr wrap="none" anchor="ctr"/>
          <a:lstStyle/>
          <a:p>
            <a:pPr fontAlgn="auto">
              <a:lnSpc>
                <a:spcPct val="90000"/>
              </a:lnSpc>
              <a:spcBef>
                <a:spcPts val="0"/>
              </a:spcBef>
              <a:spcAft>
                <a:spcPts val="0"/>
              </a:spcAft>
              <a:defRPr/>
            </a:pPr>
            <a:endParaRPr lang="en-US" sz="1100" b="1">
              <a:solidFill>
                <a:srgbClr val="FFFFFF"/>
              </a:solidFill>
              <a:latin typeface="+mn-lt"/>
              <a:ea typeface="+mn-ea"/>
            </a:endParaRPr>
          </a:p>
        </p:txBody>
      </p:sp>
      <p:sp>
        <p:nvSpPr>
          <p:cNvPr id="2" name="Rectangle 220"/>
          <p:cNvSpPr>
            <a:spLocks noChangeArrowheads="1"/>
          </p:cNvSpPr>
          <p:nvPr/>
        </p:nvSpPr>
        <p:spPr bwMode="gray">
          <a:xfrm>
            <a:off x="952500" y="3756025"/>
            <a:ext cx="1727200" cy="239713"/>
          </a:xfrm>
          <a:prstGeom prst="rect">
            <a:avLst/>
          </a:prstGeom>
          <a:gradFill rotWithShape="1">
            <a:gsLst>
              <a:gs pos="0">
                <a:srgbClr val="FF8585"/>
              </a:gs>
              <a:gs pos="60001">
                <a:srgbClr val="EB0000"/>
              </a:gs>
              <a:gs pos="100000">
                <a:srgbClr val="EB0000"/>
              </a:gs>
            </a:gsLst>
            <a:lin ang="5400000"/>
          </a:gradFill>
          <a:ln w="9525">
            <a:noFill/>
            <a:miter lim="800000"/>
            <a:headEnd/>
            <a:tailEnd/>
          </a:ln>
          <a:effectLst>
            <a:outerShdw dist="23000" dir="5400000" rotWithShape="0">
              <a:srgbClr val="808080">
                <a:alpha val="34998"/>
              </a:srgbClr>
            </a:outerShdw>
          </a:effectLst>
        </p:spPr>
        <p:txBody>
          <a:bodyPr wrap="none" anchor="ctr"/>
          <a:lstStyle/>
          <a:p>
            <a:pPr fontAlgn="auto">
              <a:lnSpc>
                <a:spcPct val="90000"/>
              </a:lnSpc>
              <a:spcBef>
                <a:spcPts val="0"/>
              </a:spcBef>
              <a:spcAft>
                <a:spcPts val="0"/>
              </a:spcAft>
              <a:defRPr/>
            </a:pPr>
            <a:endParaRPr lang="en-US" sz="1100" b="1">
              <a:solidFill>
                <a:srgbClr val="FFFFFF"/>
              </a:solidFill>
              <a:latin typeface="+mn-lt"/>
              <a:ea typeface="+mn-ea"/>
            </a:endParaRPr>
          </a:p>
        </p:txBody>
      </p:sp>
      <p:sp>
        <p:nvSpPr>
          <p:cNvPr id="3" name="Rectangle 220"/>
          <p:cNvSpPr>
            <a:spLocks noChangeArrowheads="1"/>
          </p:cNvSpPr>
          <p:nvPr/>
        </p:nvSpPr>
        <p:spPr bwMode="gray">
          <a:xfrm>
            <a:off x="911225" y="4103688"/>
            <a:ext cx="3659188" cy="279400"/>
          </a:xfrm>
          <a:prstGeom prst="rect">
            <a:avLst/>
          </a:prstGeom>
          <a:solidFill>
            <a:schemeClr val="accent2"/>
          </a:solidFill>
          <a:ln w="9525">
            <a:solidFill>
              <a:srgbClr val="CC0000"/>
            </a:solidFill>
            <a:miter lim="800000"/>
            <a:headEnd/>
            <a:tailEnd/>
          </a:ln>
          <a:effectLst>
            <a:outerShdw dist="23000" dir="5400000" rotWithShape="0">
              <a:srgbClr val="808080">
                <a:alpha val="34998"/>
              </a:srgbClr>
            </a:outerShdw>
          </a:effectLst>
        </p:spPr>
        <p:txBody>
          <a:bodyPr wrap="none" anchor="ctr"/>
          <a:lstStyle/>
          <a:p>
            <a:pPr fontAlgn="auto">
              <a:lnSpc>
                <a:spcPct val="90000"/>
              </a:lnSpc>
              <a:spcBef>
                <a:spcPts val="0"/>
              </a:spcBef>
              <a:spcAft>
                <a:spcPts val="0"/>
              </a:spcAft>
              <a:defRPr/>
            </a:pPr>
            <a:endParaRPr lang="en-US" sz="1000" b="1">
              <a:solidFill>
                <a:srgbClr val="FFFFFF"/>
              </a:solidFill>
              <a:latin typeface="+mn-lt"/>
              <a:ea typeface="+mn-ea"/>
            </a:endParaRPr>
          </a:p>
        </p:txBody>
      </p:sp>
      <p:sp>
        <p:nvSpPr>
          <p:cNvPr id="4" name="Rectangle 220"/>
          <p:cNvSpPr>
            <a:spLocks noChangeArrowheads="1"/>
          </p:cNvSpPr>
          <p:nvPr/>
        </p:nvSpPr>
        <p:spPr bwMode="gray">
          <a:xfrm>
            <a:off x="952500" y="4122738"/>
            <a:ext cx="3602038" cy="239712"/>
          </a:xfrm>
          <a:prstGeom prst="rect">
            <a:avLst/>
          </a:prstGeom>
          <a:gradFill rotWithShape="1">
            <a:gsLst>
              <a:gs pos="0">
                <a:srgbClr val="FF8585"/>
              </a:gs>
              <a:gs pos="60001">
                <a:srgbClr val="EB0000"/>
              </a:gs>
              <a:gs pos="100000">
                <a:srgbClr val="EB0000"/>
              </a:gs>
            </a:gsLst>
            <a:lin ang="5400000"/>
          </a:gradFill>
          <a:ln w="9525">
            <a:noFill/>
            <a:miter lim="800000"/>
            <a:headEnd/>
            <a:tailEnd/>
          </a:ln>
          <a:effectLst>
            <a:outerShdw dist="23000" dir="5400000" rotWithShape="0">
              <a:srgbClr val="808080">
                <a:alpha val="34998"/>
              </a:srgbClr>
            </a:outerShdw>
          </a:effectLst>
        </p:spPr>
        <p:txBody>
          <a:bodyPr wrap="none" anchor="ctr"/>
          <a:lstStyle/>
          <a:p>
            <a:pPr fontAlgn="auto">
              <a:lnSpc>
                <a:spcPct val="90000"/>
              </a:lnSpc>
              <a:spcBef>
                <a:spcPts val="0"/>
              </a:spcBef>
              <a:spcAft>
                <a:spcPts val="0"/>
              </a:spcAft>
              <a:defRPr/>
            </a:pPr>
            <a:endParaRPr lang="en-US" sz="1000" b="1">
              <a:solidFill>
                <a:srgbClr val="FFFFFF"/>
              </a:solidFill>
              <a:latin typeface="+mn-lt"/>
              <a:ea typeface="+mn-ea"/>
            </a:endParaRPr>
          </a:p>
        </p:txBody>
      </p:sp>
      <p:sp>
        <p:nvSpPr>
          <p:cNvPr id="5" name="Rectangle 220"/>
          <p:cNvSpPr>
            <a:spLocks noChangeArrowheads="1"/>
          </p:cNvSpPr>
          <p:nvPr/>
        </p:nvSpPr>
        <p:spPr bwMode="gray">
          <a:xfrm>
            <a:off x="911225" y="4475163"/>
            <a:ext cx="7316788" cy="279400"/>
          </a:xfrm>
          <a:prstGeom prst="rect">
            <a:avLst/>
          </a:prstGeom>
          <a:solidFill>
            <a:schemeClr val="accent2"/>
          </a:solidFill>
          <a:ln w="9525">
            <a:solidFill>
              <a:srgbClr val="CC0000"/>
            </a:solidFill>
            <a:miter lim="800000"/>
            <a:headEnd/>
            <a:tailEnd/>
          </a:ln>
          <a:effectLst>
            <a:outerShdw dist="23000" dir="5400000" rotWithShape="0">
              <a:srgbClr val="808080">
                <a:alpha val="34998"/>
              </a:srgbClr>
            </a:outerShdw>
          </a:effectLst>
        </p:spPr>
        <p:txBody>
          <a:bodyPr wrap="none" anchor="ctr"/>
          <a:lstStyle/>
          <a:p>
            <a:pPr fontAlgn="auto">
              <a:lnSpc>
                <a:spcPct val="90000"/>
              </a:lnSpc>
              <a:spcBef>
                <a:spcPts val="0"/>
              </a:spcBef>
              <a:spcAft>
                <a:spcPts val="0"/>
              </a:spcAft>
              <a:defRPr/>
            </a:pPr>
            <a:endParaRPr lang="en-US" sz="1000" b="1">
              <a:solidFill>
                <a:srgbClr val="FFFFFF"/>
              </a:solidFill>
              <a:latin typeface="+mn-lt"/>
              <a:ea typeface="+mn-ea"/>
            </a:endParaRPr>
          </a:p>
        </p:txBody>
      </p:sp>
      <p:sp>
        <p:nvSpPr>
          <p:cNvPr id="6" name="Rectangle 220"/>
          <p:cNvSpPr>
            <a:spLocks noChangeArrowheads="1"/>
          </p:cNvSpPr>
          <p:nvPr/>
        </p:nvSpPr>
        <p:spPr bwMode="gray">
          <a:xfrm>
            <a:off x="952500" y="4494213"/>
            <a:ext cx="7267575" cy="238125"/>
          </a:xfrm>
          <a:prstGeom prst="rect">
            <a:avLst/>
          </a:prstGeom>
          <a:gradFill rotWithShape="1">
            <a:gsLst>
              <a:gs pos="0">
                <a:srgbClr val="FF8585"/>
              </a:gs>
              <a:gs pos="60001">
                <a:srgbClr val="EB0000"/>
              </a:gs>
              <a:gs pos="100000">
                <a:srgbClr val="EB0000"/>
              </a:gs>
            </a:gsLst>
            <a:lin ang="5400000"/>
          </a:gradFill>
          <a:ln w="9525">
            <a:noFill/>
            <a:miter lim="800000"/>
            <a:headEnd/>
            <a:tailEnd/>
          </a:ln>
          <a:effectLst>
            <a:outerShdw dist="23000" dir="5400000" rotWithShape="0">
              <a:srgbClr val="808080">
                <a:alpha val="34998"/>
              </a:srgbClr>
            </a:outerShdw>
          </a:effectLst>
        </p:spPr>
        <p:txBody>
          <a:bodyPr wrap="none" anchor="ctr"/>
          <a:lstStyle/>
          <a:p>
            <a:pPr fontAlgn="auto">
              <a:lnSpc>
                <a:spcPct val="90000"/>
              </a:lnSpc>
              <a:spcBef>
                <a:spcPts val="0"/>
              </a:spcBef>
              <a:spcAft>
                <a:spcPts val="0"/>
              </a:spcAft>
              <a:defRPr/>
            </a:pPr>
            <a:endParaRPr lang="en-US" sz="1000" b="1">
              <a:solidFill>
                <a:srgbClr val="FFFFFF"/>
              </a:solidFill>
              <a:latin typeface="+mn-lt"/>
              <a:ea typeface="+mn-ea"/>
            </a:endParaRPr>
          </a:p>
        </p:txBody>
      </p:sp>
      <p:sp>
        <p:nvSpPr>
          <p:cNvPr id="7" name="Rectangle 220"/>
          <p:cNvSpPr>
            <a:spLocks noChangeArrowheads="1"/>
          </p:cNvSpPr>
          <p:nvPr/>
        </p:nvSpPr>
        <p:spPr bwMode="gray">
          <a:xfrm>
            <a:off x="952500" y="4867275"/>
            <a:ext cx="7267575" cy="238125"/>
          </a:xfrm>
          <a:prstGeom prst="rect">
            <a:avLst/>
          </a:prstGeom>
          <a:gradFill rotWithShape="1">
            <a:gsLst>
              <a:gs pos="0">
                <a:srgbClr val="FF8585"/>
              </a:gs>
              <a:gs pos="60001">
                <a:srgbClr val="EB0000"/>
              </a:gs>
              <a:gs pos="100000">
                <a:srgbClr val="EB0000"/>
              </a:gs>
            </a:gsLst>
            <a:lin ang="5400000"/>
          </a:gradFill>
          <a:ln w="9525">
            <a:noFill/>
            <a:miter lim="800000"/>
            <a:headEnd/>
            <a:tailEnd/>
          </a:ln>
          <a:effectLst>
            <a:outerShdw dist="23000" dir="5400000" rotWithShape="0">
              <a:srgbClr val="808080">
                <a:alpha val="34998"/>
              </a:srgbClr>
            </a:outerShdw>
          </a:effectLst>
        </p:spPr>
        <p:txBody>
          <a:bodyPr wrap="none" anchor="ctr"/>
          <a:lstStyle/>
          <a:p>
            <a:pPr fontAlgn="auto">
              <a:lnSpc>
                <a:spcPct val="90000"/>
              </a:lnSpc>
              <a:spcBef>
                <a:spcPts val="0"/>
              </a:spcBef>
              <a:spcAft>
                <a:spcPts val="0"/>
              </a:spcAft>
              <a:defRPr/>
            </a:pPr>
            <a:endParaRPr lang="en-US" sz="1000" b="1">
              <a:solidFill>
                <a:srgbClr val="FFFFFF"/>
              </a:solidFill>
              <a:latin typeface="+mn-lt"/>
              <a:ea typeface="+mn-ea"/>
            </a:endParaRPr>
          </a:p>
        </p:txBody>
      </p:sp>
      <p:sp>
        <p:nvSpPr>
          <p:cNvPr id="8" name="Rectangle 220"/>
          <p:cNvSpPr>
            <a:spLocks noChangeArrowheads="1"/>
          </p:cNvSpPr>
          <p:nvPr/>
        </p:nvSpPr>
        <p:spPr bwMode="gray">
          <a:xfrm>
            <a:off x="936625" y="3343275"/>
            <a:ext cx="1773238" cy="279400"/>
          </a:xfrm>
          <a:prstGeom prst="rect">
            <a:avLst/>
          </a:prstGeom>
          <a:solidFill>
            <a:schemeClr val="accent2"/>
          </a:solidFill>
          <a:ln w="9525">
            <a:solidFill>
              <a:srgbClr val="CC0000"/>
            </a:solidFill>
            <a:miter lim="800000"/>
            <a:headEnd/>
            <a:tailEnd/>
          </a:ln>
          <a:effectLst>
            <a:outerShdw dist="23000" dir="5400000" rotWithShape="0">
              <a:srgbClr val="808080">
                <a:alpha val="34998"/>
              </a:srgbClr>
            </a:outerShdw>
          </a:effectLst>
        </p:spPr>
        <p:txBody>
          <a:bodyPr wrap="none" anchor="ctr"/>
          <a:lstStyle/>
          <a:p>
            <a:pPr fontAlgn="auto">
              <a:lnSpc>
                <a:spcPct val="90000"/>
              </a:lnSpc>
              <a:spcBef>
                <a:spcPts val="0"/>
              </a:spcBef>
              <a:spcAft>
                <a:spcPts val="0"/>
              </a:spcAft>
              <a:defRPr/>
            </a:pPr>
            <a:endParaRPr lang="en-US" sz="1100" b="1">
              <a:solidFill>
                <a:srgbClr val="FFFFFF"/>
              </a:solidFill>
              <a:latin typeface="+mn-lt"/>
              <a:ea typeface="+mn-ea"/>
            </a:endParaRPr>
          </a:p>
        </p:txBody>
      </p:sp>
      <p:sp>
        <p:nvSpPr>
          <p:cNvPr id="9" name="Rectangle 220"/>
          <p:cNvSpPr>
            <a:spLocks noChangeArrowheads="1"/>
          </p:cNvSpPr>
          <p:nvPr/>
        </p:nvSpPr>
        <p:spPr bwMode="gray">
          <a:xfrm>
            <a:off x="952500" y="3362325"/>
            <a:ext cx="1727200" cy="239713"/>
          </a:xfrm>
          <a:prstGeom prst="rect">
            <a:avLst/>
          </a:prstGeom>
          <a:gradFill rotWithShape="1">
            <a:gsLst>
              <a:gs pos="0">
                <a:srgbClr val="FF8585"/>
              </a:gs>
              <a:gs pos="60001">
                <a:srgbClr val="EB0000"/>
              </a:gs>
              <a:gs pos="100000">
                <a:srgbClr val="EB0000"/>
              </a:gs>
            </a:gsLst>
            <a:lin ang="5400000"/>
          </a:gradFill>
          <a:ln w="9525">
            <a:noFill/>
            <a:miter lim="800000"/>
            <a:headEnd/>
            <a:tailEnd/>
          </a:ln>
          <a:effectLst>
            <a:outerShdw dist="23000" dir="5400000" rotWithShape="0">
              <a:srgbClr val="808080">
                <a:alpha val="34998"/>
              </a:srgbClr>
            </a:outerShdw>
          </a:effectLst>
        </p:spPr>
        <p:txBody>
          <a:bodyPr wrap="none" anchor="ctr"/>
          <a:lstStyle/>
          <a:p>
            <a:pPr fontAlgn="auto">
              <a:lnSpc>
                <a:spcPct val="90000"/>
              </a:lnSpc>
              <a:spcBef>
                <a:spcPts val="0"/>
              </a:spcBef>
              <a:spcAft>
                <a:spcPts val="0"/>
              </a:spcAft>
              <a:defRPr/>
            </a:pPr>
            <a:endParaRPr lang="en-US" sz="1100" b="1">
              <a:solidFill>
                <a:srgbClr val="FFFFFF"/>
              </a:solidFill>
              <a:latin typeface="+mn-lt"/>
              <a:ea typeface="+mn-ea"/>
            </a:endParaRPr>
          </a:p>
        </p:txBody>
      </p:sp>
      <p:sp>
        <p:nvSpPr>
          <p:cNvPr id="6194" name="Rectangle 222"/>
          <p:cNvSpPr>
            <a:spLocks noChangeArrowheads="1"/>
          </p:cNvSpPr>
          <p:nvPr/>
        </p:nvSpPr>
        <p:spPr bwMode="gray">
          <a:xfrm>
            <a:off x="933450" y="4106863"/>
            <a:ext cx="2638425" cy="279400"/>
          </a:xfrm>
          <a:prstGeom prst="rect">
            <a:avLst/>
          </a:prstGeom>
          <a:noFill/>
          <a:ln w="9525">
            <a:noFill/>
            <a:miter lim="800000"/>
            <a:headEnd/>
            <a:tailEnd/>
          </a:ln>
        </p:spPr>
        <p:txBody>
          <a:bodyPr wrap="none" anchor="ctr"/>
          <a:lstStyle/>
          <a:p>
            <a:r>
              <a:rPr lang="en-US" sz="1100" b="1">
                <a:solidFill>
                  <a:srgbClr val="FFFFFF"/>
                </a:solidFill>
              </a:rPr>
              <a:t>Wind River VxWorks Cert (DO-178B/IEC 61508)</a:t>
            </a:r>
          </a:p>
        </p:txBody>
      </p:sp>
      <p:sp>
        <p:nvSpPr>
          <p:cNvPr id="6195" name="Rectangle 223"/>
          <p:cNvSpPr>
            <a:spLocks noChangeArrowheads="1"/>
          </p:cNvSpPr>
          <p:nvPr/>
        </p:nvSpPr>
        <p:spPr bwMode="gray">
          <a:xfrm>
            <a:off x="946150" y="4478338"/>
            <a:ext cx="1790700" cy="279400"/>
          </a:xfrm>
          <a:prstGeom prst="rect">
            <a:avLst/>
          </a:prstGeom>
          <a:noFill/>
          <a:ln w="9525">
            <a:noFill/>
            <a:miter lim="800000"/>
            <a:headEnd/>
            <a:tailEnd/>
          </a:ln>
        </p:spPr>
        <p:txBody>
          <a:bodyPr wrap="none" anchor="ctr"/>
          <a:lstStyle/>
          <a:p>
            <a:r>
              <a:rPr lang="en-US" sz="1100" b="1">
                <a:solidFill>
                  <a:srgbClr val="FFFFFF"/>
                </a:solidFill>
              </a:rPr>
              <a:t>Wind River VxWorks 6</a:t>
            </a:r>
          </a:p>
        </p:txBody>
      </p:sp>
      <p:sp>
        <p:nvSpPr>
          <p:cNvPr id="6196" name="Rectangle 63"/>
          <p:cNvSpPr>
            <a:spLocks noChangeArrowheads="1"/>
          </p:cNvSpPr>
          <p:nvPr/>
        </p:nvSpPr>
        <p:spPr bwMode="auto">
          <a:xfrm>
            <a:off x="933450" y="4848225"/>
            <a:ext cx="1323975" cy="260350"/>
          </a:xfrm>
          <a:prstGeom prst="rect">
            <a:avLst/>
          </a:prstGeom>
          <a:noFill/>
          <a:ln w="9525">
            <a:noFill/>
            <a:miter lim="800000"/>
            <a:headEnd/>
            <a:tailEnd/>
          </a:ln>
        </p:spPr>
        <p:txBody>
          <a:bodyPr wrap="none">
            <a:spAutoFit/>
          </a:bodyPr>
          <a:lstStyle/>
          <a:p>
            <a:r>
              <a:rPr lang="en-US" sz="1100" b="1">
                <a:solidFill>
                  <a:srgbClr val="FFFFFF"/>
                </a:solidFill>
              </a:rPr>
              <a:t>Wind River Linux</a:t>
            </a:r>
          </a:p>
        </p:txBody>
      </p:sp>
      <p:sp>
        <p:nvSpPr>
          <p:cNvPr id="6197" name="Rectangle 64"/>
          <p:cNvSpPr>
            <a:spLocks noChangeArrowheads="1"/>
          </p:cNvSpPr>
          <p:nvPr/>
        </p:nvSpPr>
        <p:spPr bwMode="auto">
          <a:xfrm>
            <a:off x="911225" y="3317875"/>
            <a:ext cx="1757363" cy="354013"/>
          </a:xfrm>
          <a:prstGeom prst="rect">
            <a:avLst/>
          </a:prstGeom>
          <a:noFill/>
          <a:ln w="9525">
            <a:noFill/>
            <a:miter lim="800000"/>
            <a:headEnd/>
            <a:tailEnd/>
          </a:ln>
        </p:spPr>
        <p:txBody>
          <a:bodyPr>
            <a:spAutoFit/>
          </a:bodyPr>
          <a:lstStyle/>
          <a:p>
            <a:pPr>
              <a:lnSpc>
                <a:spcPct val="75000"/>
              </a:lnSpc>
            </a:pPr>
            <a:r>
              <a:rPr lang="en-US" sz="1100" b="1">
                <a:solidFill>
                  <a:srgbClr val="FFFFFF"/>
                </a:solidFill>
              </a:rPr>
              <a:t>Wind River </a:t>
            </a:r>
            <a:br>
              <a:rPr lang="en-US" sz="1100" b="1">
                <a:solidFill>
                  <a:srgbClr val="FFFFFF"/>
                </a:solidFill>
              </a:rPr>
            </a:br>
            <a:r>
              <a:rPr lang="en-US" sz="1000" b="1">
                <a:solidFill>
                  <a:srgbClr val="FFFFFF"/>
                </a:solidFill>
              </a:rPr>
              <a:t>VxWorks MILS Platform</a:t>
            </a:r>
          </a:p>
        </p:txBody>
      </p:sp>
      <p:sp>
        <p:nvSpPr>
          <p:cNvPr id="6198" name="Rectangle 65"/>
          <p:cNvSpPr>
            <a:spLocks noChangeArrowheads="1"/>
          </p:cNvSpPr>
          <p:nvPr/>
        </p:nvSpPr>
        <p:spPr bwMode="auto">
          <a:xfrm>
            <a:off x="911225" y="3705225"/>
            <a:ext cx="1549400" cy="341313"/>
          </a:xfrm>
          <a:prstGeom prst="rect">
            <a:avLst/>
          </a:prstGeom>
          <a:noFill/>
          <a:ln w="9525">
            <a:noFill/>
            <a:miter lim="800000"/>
            <a:headEnd/>
            <a:tailEnd/>
          </a:ln>
        </p:spPr>
        <p:txBody>
          <a:bodyPr wrap="none">
            <a:spAutoFit/>
          </a:bodyPr>
          <a:lstStyle/>
          <a:p>
            <a:pPr>
              <a:lnSpc>
                <a:spcPct val="75000"/>
              </a:lnSpc>
            </a:pPr>
            <a:r>
              <a:rPr lang="en-US" sz="1100" b="1">
                <a:solidFill>
                  <a:srgbClr val="FFFFFF"/>
                </a:solidFill>
              </a:rPr>
              <a:t>Wind River </a:t>
            </a:r>
            <a:br>
              <a:rPr lang="en-US" sz="1100" b="1">
                <a:solidFill>
                  <a:srgbClr val="FFFFFF"/>
                </a:solidFill>
              </a:rPr>
            </a:br>
            <a:r>
              <a:rPr lang="en-US" sz="1000" b="1">
                <a:solidFill>
                  <a:srgbClr val="FFFFFF"/>
                </a:solidFill>
              </a:rPr>
              <a:t>VxWorks 653 Platform</a:t>
            </a:r>
          </a:p>
        </p:txBody>
      </p:sp>
      <p:sp>
        <p:nvSpPr>
          <p:cNvPr id="53" name="Rectangle 220"/>
          <p:cNvSpPr>
            <a:spLocks noChangeArrowheads="1"/>
          </p:cNvSpPr>
          <p:nvPr/>
        </p:nvSpPr>
        <p:spPr bwMode="gray">
          <a:xfrm>
            <a:off x="6140450" y="5794375"/>
            <a:ext cx="1727200" cy="239713"/>
          </a:xfrm>
          <a:prstGeom prst="rect">
            <a:avLst/>
          </a:prstGeom>
          <a:gradFill rotWithShape="1">
            <a:gsLst>
              <a:gs pos="0">
                <a:srgbClr val="FF8585"/>
              </a:gs>
              <a:gs pos="60001">
                <a:srgbClr val="EB0000"/>
              </a:gs>
              <a:gs pos="100000">
                <a:srgbClr val="EB0000"/>
              </a:gs>
            </a:gsLst>
            <a:lin ang="5400000"/>
          </a:gradFill>
          <a:ln w="9525">
            <a:noFill/>
            <a:miter lim="800000"/>
            <a:headEnd/>
            <a:tailEnd/>
          </a:ln>
          <a:effectLst>
            <a:outerShdw dist="23000" dir="5400000" rotWithShape="0">
              <a:srgbClr val="808080">
                <a:alpha val="34998"/>
              </a:srgbClr>
            </a:outerShdw>
          </a:effectLst>
        </p:spPr>
        <p:txBody>
          <a:bodyPr wrap="none" anchor="ctr"/>
          <a:lstStyle/>
          <a:p>
            <a:pPr fontAlgn="auto">
              <a:lnSpc>
                <a:spcPct val="90000"/>
              </a:lnSpc>
              <a:spcBef>
                <a:spcPts val="0"/>
              </a:spcBef>
              <a:spcAft>
                <a:spcPts val="0"/>
              </a:spcAft>
              <a:defRPr/>
            </a:pPr>
            <a:endParaRPr lang="en-US" sz="1100" b="1">
              <a:solidFill>
                <a:srgbClr val="FFFFFF"/>
              </a:solidFill>
              <a:latin typeface="+mn-lt"/>
              <a:ea typeface="+mn-ea"/>
            </a:endParaRPr>
          </a:p>
        </p:txBody>
      </p:sp>
      <p:sp>
        <p:nvSpPr>
          <p:cNvPr id="6200" name="Rectangle 65"/>
          <p:cNvSpPr>
            <a:spLocks noChangeArrowheads="1"/>
          </p:cNvSpPr>
          <p:nvPr/>
        </p:nvSpPr>
        <p:spPr bwMode="auto">
          <a:xfrm>
            <a:off x="6302375" y="5807075"/>
            <a:ext cx="1428750" cy="227013"/>
          </a:xfrm>
          <a:prstGeom prst="rect">
            <a:avLst/>
          </a:prstGeom>
          <a:noFill/>
          <a:ln w="9525">
            <a:noFill/>
            <a:miter lim="800000"/>
            <a:headEnd/>
            <a:tailEnd/>
          </a:ln>
        </p:spPr>
        <p:txBody>
          <a:bodyPr wrap="none">
            <a:spAutoFit/>
          </a:bodyPr>
          <a:lstStyle/>
          <a:p>
            <a:pPr>
              <a:lnSpc>
                <a:spcPct val="75000"/>
              </a:lnSpc>
            </a:pPr>
            <a:r>
              <a:rPr lang="en-US" sz="1100" b="1">
                <a:solidFill>
                  <a:srgbClr val="FFFFFF"/>
                </a:solidFill>
              </a:rPr>
              <a:t>Wind River Simics</a:t>
            </a:r>
            <a:endParaRPr lang="en-US" sz="1000" b="1">
              <a:solidFill>
                <a:srgbClr val="FFFFFF"/>
              </a:solidFill>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7" name="Content Placeholder 6" descr="WRppt3.png"/>
          <p:cNvPicPr>
            <a:picLocks noGrp="1" noChangeAspect="1"/>
          </p:cNvPicPr>
          <p:nvPr>
            <p:ph idx="1"/>
          </p:nvPr>
        </p:nvPicPr>
        <p:blipFill>
          <a:blip r:embed="rId2" cstate="print"/>
          <a:stretch>
            <a:fillRect/>
          </a:stretch>
        </p:blipFill>
        <p:spPr>
          <a:xfrm>
            <a:off x="0" y="0"/>
            <a:ext cx="9149340" cy="6857434"/>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pic>
        <p:nvPicPr>
          <p:cNvPr id="6" name="Content Placeholder 5" descr="WRppt4.png"/>
          <p:cNvPicPr>
            <a:picLocks noGrp="1" noChangeAspect="1"/>
          </p:cNvPicPr>
          <p:nvPr>
            <p:ph idx="1"/>
          </p:nvPr>
        </p:nvPicPr>
        <p:blipFill>
          <a:blip r:embed="rId2" cstate="print"/>
          <a:stretch>
            <a:fillRect/>
          </a:stretch>
        </p:blipFill>
        <p:spPr>
          <a:xfrm>
            <a:off x="0" y="0"/>
            <a:ext cx="9149340" cy="6857434"/>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Rppt5.png"/>
          <p:cNvPicPr>
            <a:picLocks noGrp="1" noChangeAspect="1"/>
          </p:cNvPicPr>
          <p:nvPr>
            <p:ph idx="1"/>
          </p:nvPr>
        </p:nvPicPr>
        <p:blipFill>
          <a:blip r:embed="rId2" cstate="print"/>
          <a:stretch>
            <a:fillRect/>
          </a:stretch>
        </p:blipFill>
        <p:spPr>
          <a:xfrm>
            <a:off x="0" y="0"/>
            <a:ext cx="9149340" cy="6857434"/>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WRppt6.png"/>
          <p:cNvPicPr>
            <a:picLocks noGrp="1" noChangeAspect="1"/>
          </p:cNvPicPr>
          <p:nvPr>
            <p:ph idx="1"/>
          </p:nvPr>
        </p:nvPicPr>
        <p:blipFill>
          <a:blip r:embed="rId2" cstate="print"/>
          <a:stretch>
            <a:fillRect/>
          </a:stretch>
        </p:blipFill>
        <p:spPr>
          <a:xfrm>
            <a:off x="0" y="0"/>
            <a:ext cx="9149340" cy="6857434"/>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Rppt7.png"/>
          <p:cNvPicPr>
            <a:picLocks noGrp="1" noChangeAspect="1"/>
          </p:cNvPicPr>
          <p:nvPr>
            <p:ph idx="1"/>
          </p:nvPr>
        </p:nvPicPr>
        <p:blipFill>
          <a:blip r:embed="rId2" cstate="print"/>
          <a:stretch>
            <a:fillRect/>
          </a:stretch>
        </p:blipFill>
        <p:spPr>
          <a:xfrm>
            <a:off x="0" y="0"/>
            <a:ext cx="9149340" cy="6857434"/>
          </a:xfrm>
        </p:spPr>
      </p:pic>
      <p:pic>
        <p:nvPicPr>
          <p:cNvPr id="7" name="Picture 6" descr="WRppt7.png"/>
          <p:cNvPicPr>
            <a:picLocks noChangeAspect="1"/>
          </p:cNvPicPr>
          <p:nvPr/>
        </p:nvPicPr>
        <p:blipFill>
          <a:blip r:embed="rId3" cstate="print"/>
          <a:stretch>
            <a:fillRect/>
          </a:stretch>
        </p:blipFill>
        <p:spPr>
          <a:xfrm>
            <a:off x="0" y="2284"/>
            <a:ext cx="9144000" cy="6853432"/>
          </a:xfrm>
          <a:prstGeom prst="rect">
            <a:avLst/>
          </a:prstGeom>
        </p:spPr>
      </p:pic>
      <p:pic>
        <p:nvPicPr>
          <p:cNvPr id="5" name="Picture 4" descr="WRppt7.png"/>
          <p:cNvPicPr>
            <a:picLocks noChangeAspect="1"/>
          </p:cNvPicPr>
          <p:nvPr/>
        </p:nvPicPr>
        <p:blipFill>
          <a:blip r:embed="rId4" cstate="print"/>
          <a:stretch>
            <a:fillRect/>
          </a:stretch>
        </p:blipFill>
        <p:spPr>
          <a:xfrm>
            <a:off x="0" y="2284"/>
            <a:ext cx="9144000" cy="685343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WRppt9.png"/>
          <p:cNvPicPr>
            <a:picLocks noGrp="1" noChangeAspect="1"/>
          </p:cNvPicPr>
          <p:nvPr>
            <p:ph idx="1"/>
          </p:nvPr>
        </p:nvPicPr>
        <p:blipFill>
          <a:blip r:embed="rId2" cstate="print"/>
          <a:stretch>
            <a:fillRect/>
          </a:stretch>
        </p:blipFill>
        <p:spPr>
          <a:xfrm>
            <a:off x="0" y="0"/>
            <a:ext cx="9149340" cy="6857434"/>
          </a:xfrm>
        </p:spPr>
      </p:pic>
      <p:pic>
        <p:nvPicPr>
          <p:cNvPr id="6" name="Picture 5" descr="WRppt9.png"/>
          <p:cNvPicPr>
            <a:picLocks noChangeAspect="1"/>
          </p:cNvPicPr>
          <p:nvPr/>
        </p:nvPicPr>
        <p:blipFill>
          <a:blip r:embed="rId3" cstate="print"/>
          <a:stretch>
            <a:fillRect/>
          </a:stretch>
        </p:blipFill>
        <p:spPr>
          <a:xfrm>
            <a:off x="0" y="2284"/>
            <a:ext cx="9144000" cy="6853432"/>
          </a:xfrm>
          <a:prstGeom prst="rect">
            <a:avLst/>
          </a:prstGeom>
        </p:spPr>
      </p:pic>
      <p:pic>
        <p:nvPicPr>
          <p:cNvPr id="5" name="Picture 4" descr="WRppt9.png"/>
          <p:cNvPicPr>
            <a:picLocks noChangeAspect="1"/>
          </p:cNvPicPr>
          <p:nvPr/>
        </p:nvPicPr>
        <p:blipFill>
          <a:blip r:embed="rId4" cstate="print"/>
          <a:stretch>
            <a:fillRect/>
          </a:stretch>
        </p:blipFill>
        <p:spPr>
          <a:xfrm>
            <a:off x="0" y="2284"/>
            <a:ext cx="9144000" cy="685343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1274</TotalTime>
  <Words>386</Words>
  <Application>Microsoft Office PowerPoint</Application>
  <PresentationFormat>On-screen Show (4:3)</PresentationFormat>
  <Paragraphs>75</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Marianne Crowe</dc:creator>
  <cp:lastModifiedBy>Marianne Crowe</cp:lastModifiedBy>
  <cp:revision>58</cp:revision>
  <dcterms:created xsi:type="dcterms:W3CDTF">2010-08-17T16:16:01Z</dcterms:created>
  <dcterms:modified xsi:type="dcterms:W3CDTF">2010-12-07T21:04:01Z</dcterms:modified>
</cp:coreProperties>
</file>