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68" r:id="rId6"/>
    <p:sldId id="361" r:id="rId7"/>
    <p:sldId id="357" r:id="rId8"/>
    <p:sldId id="364" r:id="rId9"/>
    <p:sldId id="279" r:id="rId10"/>
    <p:sldId id="271" r:id="rId11"/>
    <p:sldId id="270" r:id="rId12"/>
    <p:sldId id="274" r:id="rId13"/>
    <p:sldId id="363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163C8D"/>
    <a:srgbClr val="16368D"/>
    <a:srgbClr val="163397"/>
    <a:srgbClr val="163394"/>
    <a:srgbClr val="005998"/>
    <a:srgbClr val="00597E"/>
    <a:srgbClr val="00707E"/>
    <a:srgbClr val="0056A5"/>
    <a:srgbClr val="005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7949" autoAdjust="0"/>
  </p:normalViewPr>
  <p:slideViewPr>
    <p:cSldViewPr snapToGrid="0" showGuides="1">
      <p:cViewPr>
        <p:scale>
          <a:sx n="80" d="100"/>
          <a:sy n="80" d="100"/>
        </p:scale>
        <p:origin x="734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28-06-2022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509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567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00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3977" y="3068515"/>
            <a:ext cx="5515464" cy="3789486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877" y="0"/>
            <a:ext cx="5879124" cy="4774223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648096" y="68330"/>
            <a:ext cx="6543904" cy="6294725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2558" y="365236"/>
            <a:ext cx="5754980" cy="57009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28-06-2022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1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</p:spPr>
        <p:txBody>
          <a:bodyPr/>
          <a:lstStyle/>
          <a:p>
            <a:r>
              <a:rPr lang="en-IN" dirty="0">
                <a:solidFill>
                  <a:srgbClr val="163C8D"/>
                </a:solidFill>
              </a:rPr>
              <a:t>RTOS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 SIMULATOR</a:t>
            </a:r>
          </a:p>
        </p:txBody>
      </p:sp>
      <p:pic>
        <p:nvPicPr>
          <p:cNvPr id="7" name="Picture Placeholder 6" descr="A circuit board&#10;&#10;Description automatically generated">
            <a:extLst>
              <a:ext uri="{FF2B5EF4-FFF2-40B4-BE49-F238E27FC236}">
                <a16:creationId xmlns:a16="http://schemas.microsoft.com/office/drawing/2014/main" id="{6BF63B47-A5D1-4439-B73F-D67AE13408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875" r="21875"/>
          <a:stretch>
            <a:fillRect/>
          </a:stretch>
        </p:blipFill>
        <p:spPr>
          <a:xfrm>
            <a:off x="710812" y="728545"/>
            <a:ext cx="5305661" cy="5305661"/>
          </a:xfr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7168B7C6-D178-4793-A42A-56D00DAA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/>
          <a:lstStyle/>
          <a:p>
            <a:r>
              <a:rPr lang="en-IN" b="1" dirty="0"/>
              <a:t> ACADEMIC Embedded Learning - 2022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160333D-702F-4AEF-AD22-9959CD80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438" y="316037"/>
            <a:ext cx="3071713" cy="8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F81A501-3FD8-4F68-A59A-3513C23C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6457"/>
            <a:ext cx="11150600" cy="920336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163394"/>
                </a:solidFill>
              </a:rPr>
              <a:t>Market segment of some MAPUSOFT’s Customers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2FAC22-C1DC-524E-B0A3-F107D275D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72900"/>
              </p:ext>
            </p:extLst>
          </p:nvPr>
        </p:nvGraphicFramePr>
        <p:xfrm>
          <a:off x="1385504" y="994409"/>
          <a:ext cx="9963814" cy="4949191"/>
        </p:xfrm>
        <a:graphic>
          <a:graphicData uri="http://schemas.openxmlformats.org/drawingml/2006/table">
            <a:tbl>
              <a:tblPr firstRow="1" firstCol="1">
                <a:effectLst>
                  <a:innerShdw blurRad="114300">
                    <a:prstClr val="black"/>
                  </a:innerShdw>
                </a:effectLst>
                <a:tableStyleId>{93296810-A885-4BE3-A3E7-6D5BEEA58F35}</a:tableStyleId>
              </a:tblPr>
              <a:tblGrid>
                <a:gridCol w="216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89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Market Segments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Batang"/>
                          <a:cs typeface="Times New Roman"/>
                        </a:rPr>
                        <a:t>MapuSoft Flagship Customer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71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Automotive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894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42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Telecom &amp; Networking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42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Industrial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854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Defense &amp; Mil-Aero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B8FCBD3-BF10-80DC-4C2D-35C98CDC2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124" y="2862755"/>
            <a:ext cx="1230086" cy="1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xter Healthcare">
            <a:extLst>
              <a:ext uri="{FF2B5EF4-FFF2-40B4-BE49-F238E27FC236}">
                <a16:creationId xmlns:a16="http://schemas.microsoft.com/office/drawing/2014/main" id="{2D2C1047-498B-6262-6118-4025AEB2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11" y="2837798"/>
            <a:ext cx="14033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General Electric India">
            <a:extLst>
              <a:ext uri="{FF2B5EF4-FFF2-40B4-BE49-F238E27FC236}">
                <a16:creationId xmlns:a16="http://schemas.microsoft.com/office/drawing/2014/main" id="{C9B24532-9020-F53D-8766-88230BC6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75" y="2640143"/>
            <a:ext cx="622729" cy="6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415BB1-5DA2-08F6-9881-EDCC08D7B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157" y="2708833"/>
            <a:ext cx="1182146" cy="49764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71F9AE-FBE6-6BE8-5DF4-01226244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13" y="3459151"/>
            <a:ext cx="1182146" cy="55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errari">
            <a:extLst>
              <a:ext uri="{FF2B5EF4-FFF2-40B4-BE49-F238E27FC236}">
                <a16:creationId xmlns:a16="http://schemas.microsoft.com/office/drawing/2014/main" id="{4C2DF5A8-C8AB-E009-B90C-A6C8D6F0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56" y="1604391"/>
            <a:ext cx="774687" cy="8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ontinental | LinkedIn">
            <a:extLst>
              <a:ext uri="{FF2B5EF4-FFF2-40B4-BE49-F238E27FC236}">
                <a16:creationId xmlns:a16="http://schemas.microsoft.com/office/drawing/2014/main" id="{916D7A52-C236-738F-CE58-BC6C4D4B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75" y="173011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isco Systems">
            <a:extLst>
              <a:ext uri="{FF2B5EF4-FFF2-40B4-BE49-F238E27FC236}">
                <a16:creationId xmlns:a16="http://schemas.microsoft.com/office/drawing/2014/main" id="{DD1EA91C-F882-5AFB-0688-B89E8735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87" y="3535297"/>
            <a:ext cx="762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Ericsson">
            <a:extLst>
              <a:ext uri="{FF2B5EF4-FFF2-40B4-BE49-F238E27FC236}">
                <a16:creationId xmlns:a16="http://schemas.microsoft.com/office/drawing/2014/main" id="{73565358-04A4-0FC1-CFFF-076B3E73B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92" y="3489259"/>
            <a:ext cx="565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Fuji Xerox">
            <a:extLst>
              <a:ext uri="{FF2B5EF4-FFF2-40B4-BE49-F238E27FC236}">
                <a16:creationId xmlns:a16="http://schemas.microsoft.com/office/drawing/2014/main" id="{605BCDF4-8C80-AB8F-E900-8BE00B453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25" y="4357617"/>
            <a:ext cx="153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General Electric India">
            <a:extLst>
              <a:ext uri="{FF2B5EF4-FFF2-40B4-BE49-F238E27FC236}">
                <a16:creationId xmlns:a16="http://schemas.microsoft.com/office/drawing/2014/main" id="{1D07ED2F-7B6B-F974-C07C-8C1BE348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55" y="4229029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Raytheon">
            <a:extLst>
              <a:ext uri="{FF2B5EF4-FFF2-40B4-BE49-F238E27FC236}">
                <a16:creationId xmlns:a16="http://schemas.microsoft.com/office/drawing/2014/main" id="{E615E920-0179-AD44-19A7-B4BF7FED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96" y="5310812"/>
            <a:ext cx="15015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Boeing">
            <a:extLst>
              <a:ext uri="{FF2B5EF4-FFF2-40B4-BE49-F238E27FC236}">
                <a16:creationId xmlns:a16="http://schemas.microsoft.com/office/drawing/2014/main" id="{514AC01C-70A8-E97D-761F-052BE452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31" y="5144303"/>
            <a:ext cx="1242979" cy="5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NASA">
            <a:extLst>
              <a:ext uri="{FF2B5EF4-FFF2-40B4-BE49-F238E27FC236}">
                <a16:creationId xmlns:a16="http://schemas.microsoft.com/office/drawing/2014/main" id="{1C0C8DA2-D642-D059-2698-7E4E69100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364" y="5122002"/>
            <a:ext cx="838200" cy="6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lstom logo and symbol, meaning, history, PNG">
            <a:extLst>
              <a:ext uri="{FF2B5EF4-FFF2-40B4-BE49-F238E27FC236}">
                <a16:creationId xmlns:a16="http://schemas.microsoft.com/office/drawing/2014/main" id="{E3924CB6-68FF-F6F6-0BDD-2B9687904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34495" b="36132"/>
          <a:stretch/>
        </p:blipFill>
        <p:spPr bwMode="auto">
          <a:xfrm>
            <a:off x="3838207" y="4373523"/>
            <a:ext cx="1479958" cy="2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KUKA Logo in SVG Vector or PNG File Format - Logo.wine">
            <a:extLst>
              <a:ext uri="{FF2B5EF4-FFF2-40B4-BE49-F238E27FC236}">
                <a16:creationId xmlns:a16="http://schemas.microsoft.com/office/drawing/2014/main" id="{F95A96B7-3365-B220-4B05-4F16D4EFA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36959" r="10705" b="37900"/>
          <a:stretch/>
        </p:blipFill>
        <p:spPr bwMode="auto">
          <a:xfrm>
            <a:off x="9400060" y="4368588"/>
            <a:ext cx="1346215" cy="2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tinental Logo, Png, Meaning">
            <a:extLst>
              <a:ext uri="{FF2B5EF4-FFF2-40B4-BE49-F238E27FC236}">
                <a16:creationId xmlns:a16="http://schemas.microsoft.com/office/drawing/2014/main" id="{5D724B01-F97B-AB94-DABE-E8A7AF1F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885" y="1856105"/>
            <a:ext cx="1672565" cy="4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rthrop Grumman - Wikipedia">
            <a:extLst>
              <a:ext uri="{FF2B5EF4-FFF2-40B4-BE49-F238E27FC236}">
                <a16:creationId xmlns:a16="http://schemas.microsoft.com/office/drawing/2014/main" id="{E6AF93FA-BF28-955B-2C7B-03108679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66" y="5206044"/>
            <a:ext cx="1676170" cy="5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50D256-585A-17A0-2766-11B967D5B7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99908" y="1609627"/>
            <a:ext cx="1184645" cy="948990"/>
          </a:xfrm>
          <a:prstGeom prst="rect">
            <a:avLst/>
          </a:prstGeom>
        </p:spPr>
      </p:pic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384872D1-A209-76F6-392A-2A8F2D4A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10</a:t>
            </a:fld>
            <a:endParaRPr lang="en-IN" dirty="0"/>
          </a:p>
        </p:txBody>
      </p:sp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41F69B08-3F5B-4908-1115-9DC9D60ECF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  <p:pic>
        <p:nvPicPr>
          <p:cNvPr id="5" name="Picture 8" descr="Redback Networks - Peridot">
            <a:extLst>
              <a:ext uri="{FF2B5EF4-FFF2-40B4-BE49-F238E27FC236}">
                <a16:creationId xmlns:a16="http://schemas.microsoft.com/office/drawing/2014/main" id="{0C890D15-A9FF-C251-3271-6E7DFDFB8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9" b="30078"/>
          <a:stretch/>
        </p:blipFill>
        <p:spPr bwMode="auto">
          <a:xfrm>
            <a:off x="7553886" y="3465875"/>
            <a:ext cx="1276350" cy="4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5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5837" y="4475198"/>
            <a:ext cx="4533900" cy="50323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email</a:t>
            </a:r>
            <a:r>
              <a:rPr lang="en-US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20" y="992489"/>
            <a:ext cx="4620149" cy="921807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     </a:t>
            </a:r>
            <a:r>
              <a:rPr lang="en-US" sz="3200" dirty="0">
                <a:solidFill>
                  <a:srgbClr val="163394"/>
                </a:solidFill>
                <a:ea typeface="+mj-ea"/>
                <a:cs typeface="+mj-cs"/>
              </a:rPr>
              <a:t>thank you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2ADDE3E-3716-4BAE-B78A-EE2554FA6B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450" r="21450"/>
          <a:stretch>
            <a:fillRect/>
          </a:stretch>
        </p:blipFill>
        <p:spPr/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A4D6EB-2E64-4656-BABF-906B77C7022B}"/>
              </a:ext>
            </a:extLst>
          </p:cNvPr>
          <p:cNvSpPr txBox="1">
            <a:spLocks/>
          </p:cNvSpPr>
          <p:nvPr/>
        </p:nvSpPr>
        <p:spPr>
          <a:xfrm>
            <a:off x="7105837" y="5107603"/>
            <a:ext cx="4533900" cy="50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rgbClr val="7030A0"/>
                </a:solidFill>
              </a:rPr>
              <a:t>Phone</a:t>
            </a:r>
            <a:r>
              <a:rPr lang="en-IN" dirty="0"/>
              <a:t> 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F37EBE1-3545-18B6-E2C9-38D21912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58C12E99-03E6-461E-B83C-AC2AF97B19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41088"/>
            <a:ext cx="4910667" cy="27540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MapuSoft’s</a:t>
            </a:r>
            <a:r>
              <a:rPr lang="en-US" sz="1600" dirty="0">
                <a:solidFill>
                  <a:schemeClr val="tx1"/>
                </a:solidFill>
              </a:rPr>
              <a:t> academic RTOS Simulator is a world class embedded system learning  solution that includes leading RTOS platforms at affordable prices.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tool allows students to quickly learn building industrial applications on various Real-time Operating Systems (RTOS) platforms and acquire key programming skills to advance their careers in the right direction.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RTOS Researchers/Faculties can publish high impact papers  by comparing various features of different RTOS in various embedded applications.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559FB4-C92E-43A4-9C98-9E186B06A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4" y="319558"/>
            <a:ext cx="4562942" cy="110427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BE168D7-CA8C-4DAB-9C61-18981AF3C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23" y="5589867"/>
            <a:ext cx="2286287" cy="614063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612743A-177D-DAFD-AA54-621687FD5C94}"/>
              </a:ext>
            </a:extLst>
          </p:cNvPr>
          <p:cNvSpPr txBox="1">
            <a:spLocks/>
          </p:cNvSpPr>
          <p:nvPr/>
        </p:nvSpPr>
        <p:spPr>
          <a:xfrm>
            <a:off x="11362182" y="6407150"/>
            <a:ext cx="288000" cy="288000"/>
          </a:xfrm>
          <a:prstGeom prst="ellipse">
            <a:avLst/>
          </a:prstGeom>
          <a:solidFill>
            <a:srgbClr val="004B8D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9EC71654-96A5-4280-94F3-931C61A9F92C}" type="slidenum">
              <a:rPr lang="en-US" sz="1500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500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F81A501-3FD8-4F68-A59A-3513C23C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70239"/>
            <a:ext cx="11150600" cy="920336"/>
          </a:xfrm>
        </p:spPr>
        <p:txBody>
          <a:bodyPr/>
          <a:lstStyle/>
          <a:p>
            <a:pPr algn="ctr"/>
            <a:r>
              <a:rPr lang="en-IN" sz="3600" dirty="0">
                <a:solidFill>
                  <a:srgbClr val="163394"/>
                </a:solidFill>
              </a:rPr>
              <a:t>WHY</a:t>
            </a:r>
            <a:r>
              <a:rPr lang="en-IN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3600" dirty="0">
                <a:solidFill>
                  <a:srgbClr val="163394"/>
                </a:solidFill>
              </a:rPr>
              <a:t>RTOS SIMULATOR?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254BB-E3A4-40E9-BF0B-5702AB040A26}"/>
              </a:ext>
            </a:extLst>
          </p:cNvPr>
          <p:cNvSpPr/>
          <p:nvPr/>
        </p:nvSpPr>
        <p:spPr>
          <a:xfrm>
            <a:off x="990790" y="1388441"/>
            <a:ext cx="65562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Job opportunities with higher packages for students by attracting more MNC product companies for campus interviews.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University does not need to invest on</a:t>
            </a:r>
            <a:r>
              <a:rPr lang="en-US" sz="1600" dirty="0"/>
              <a:t> expensive embedded tools and hardware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to have RTOS based Real-time software R&amp;D lab environments.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Hands-on learning by </a:t>
            </a:r>
            <a:r>
              <a:rPr lang="en-US" sz="1600" dirty="0">
                <a:latin typeface="Calibri" panose="020F0502020204030204" pitchFamily="34" charset="0"/>
              </a:rPr>
              <a:t>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eveloping RTOS based applications </a:t>
            </a:r>
            <a:r>
              <a:rPr lang="en-US" sz="1600" dirty="0"/>
              <a:t>without the cost of proprietary or expensive software and target hardware.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Research papers can be published by faculties/researchers by comparing performance of various features exhibited by different RTOS.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Companies recruiting RTOS trained students will save their time and money as they can be immediately assigned to real-time projects.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in the campus placement due to improved  student’s core technical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DE6070F-9EC9-2C4C-CD74-D2734726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5FAA5-2633-A25C-A623-DC397B69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089" y="1842034"/>
            <a:ext cx="4601911" cy="2837542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33E4636-78D3-1DB9-1314-A24B1651B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2323956" y="128162"/>
            <a:ext cx="7214898" cy="9203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63394"/>
                </a:solidFill>
              </a:rPr>
              <a:t>What is RTOS Simulator?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806824" y="1416424"/>
            <a:ext cx="9223375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RTOS Simulator is integrated with AppCOE, an Eclipse-based framework, providing a state-of-the-art IDE for </a:t>
            </a:r>
            <a:r>
              <a:rPr lang="en-US" sz="2000" b="1" dirty="0"/>
              <a:t>application development, testing and simulation </a:t>
            </a:r>
            <a:r>
              <a:rPr lang="en-US" sz="2000" dirty="0"/>
              <a:t>on x86 Windows and Linux host machines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Optionally, libraries can be made available in source format for use with target native tools/software (e.g. Use of RTOS Simulator within Visual C/C++ environment)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000" dirty="0"/>
              <a:t>Provides a </a:t>
            </a:r>
            <a:r>
              <a:rPr lang="en-US" sz="2000" b="1" dirty="0"/>
              <a:t>virtualized test platform </a:t>
            </a:r>
            <a:r>
              <a:rPr lang="en-US" sz="2000" dirty="0"/>
              <a:t>to simulate a system of applications interacting with each other on one or more CPU cores through simulated devices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RTOS Simulators are available for many popular operating systems: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VxWorks, Linux/POSIX, Nucleus, uITRON, pSOS, Windows and ThreadX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C004E0-C18F-1957-972D-0D5ABD1B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5B1D585-0729-7D2F-ADDD-B8A8F63A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C004E0-C18F-1957-972D-0D5ABD1B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5B1D585-0729-7D2F-ADDD-B8A8F63A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1C20933-8B00-C350-FFDA-8E52399E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4396" b="3889"/>
          <a:stretch>
            <a:fillRect/>
          </a:stretch>
        </p:blipFill>
        <p:spPr bwMode="auto">
          <a:xfrm>
            <a:off x="3009868" y="608838"/>
            <a:ext cx="6135688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86E95B68-FC8F-1DED-FB08-4BABFC0EB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912" y="3751620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Develop applications 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a virtualized host platform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A811950-80A2-6948-C433-0FC741D3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6" y="216408"/>
            <a:ext cx="29733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0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39BF406C-3B8E-49CB-994A-F3AF290B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34" y="1304419"/>
            <a:ext cx="4151027" cy="5494410"/>
          </a:xfrm>
        </p:spPr>
        <p:txBody>
          <a:bodyPr/>
          <a:lstStyle/>
          <a:p>
            <a:pPr marL="0" indent="0">
              <a:buNone/>
            </a:pPr>
            <a:r>
              <a:rPr lang="en-IN" sz="1800" b="1" dirty="0">
                <a:solidFill>
                  <a:schemeClr val="bg1"/>
                </a:solidFill>
              </a:rPr>
              <a:t>Choice of more RTOS platforms </a:t>
            </a: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sz="1800" b="1" dirty="0">
                <a:solidFill>
                  <a:schemeClr val="bg1"/>
                </a:solidFill>
              </a:rPr>
              <a:t>No need to have additional infrastructure apart from PC in lab</a:t>
            </a: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sz="1800" b="1" dirty="0">
                <a:solidFill>
                  <a:schemeClr val="bg1"/>
                </a:solidFill>
              </a:rPr>
              <a:t>Supports more target hardware types than any other product </a:t>
            </a: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sz="1800" b="1" dirty="0">
                <a:solidFill>
                  <a:schemeClr val="bg1"/>
                </a:solidFill>
              </a:rPr>
              <a:t>Costs only a fraction of industrial prices. </a:t>
            </a: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sz="1800" b="1" dirty="0">
                <a:solidFill>
                  <a:schemeClr val="bg1"/>
                </a:solidFill>
              </a:rPr>
              <a:t>Our Simulator is compatible with more than 20 different target OS </a:t>
            </a: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3F81A501-3FD8-4F68-A59A-3513C23C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99483"/>
            <a:ext cx="11150600" cy="920336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163394"/>
                </a:solidFill>
              </a:rPr>
              <a:t>WHY MAPUSOFT’s RTOS SIMULATOR?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254BB-E3A4-40E9-BF0B-5702AB040A26}"/>
              </a:ext>
            </a:extLst>
          </p:cNvPr>
          <p:cNvSpPr/>
          <p:nvPr/>
        </p:nvSpPr>
        <p:spPr>
          <a:xfrm>
            <a:off x="423045" y="1166365"/>
            <a:ext cx="70223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Supports many popular commercial &amp; open standards based RTOS Simulation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Our Simulator is compatible with more than 20 different target OS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and hence choice of more RTOS platforms.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Install on any versions of windows &amp; Linux host machine/PC and develop application over simulated RTOS.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Based on Eclipse framework, our simulator provides development and testing tools environment using state-of-the-art IDE to develop RTOS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Improved  technical skills of  faculty &amp; students b</a:t>
            </a:r>
            <a:r>
              <a:rPr lang="en-US" sz="1600" dirty="0">
                <a:latin typeface="Calibri" panose="020F0502020204030204" pitchFamily="34" charset="0"/>
              </a:rPr>
              <a:t>y building code with cross-tools directly for various supported target hardware like </a:t>
            </a:r>
            <a:r>
              <a:rPr lang="en-US" sz="1600" dirty="0" err="1">
                <a:latin typeface="Calibri" panose="020F0502020204030204" pitchFamily="34" charset="0"/>
              </a:rPr>
              <a:t>RasberyPi</a:t>
            </a:r>
            <a:r>
              <a:rPr lang="en-US" sz="1600" dirty="0">
                <a:latin typeface="Calibri" panose="020F0502020204030204" pitchFamily="34" charset="0"/>
              </a:rPr>
              <a:t>, ARM board etc.</a:t>
            </a:r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Support application development on multi-core and multi-process environment.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FF0000"/>
                </a:solidFill>
              </a:rPr>
              <a:t>Costs only a fraction of industrial prices.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C91814C-707F-4D10-8422-EE387D14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0C650F-60FC-697E-1F06-FCF3CED78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966" y="1304419"/>
            <a:ext cx="4034400" cy="460655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97675EB-000C-EABF-6F2A-ECF3FB4F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100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137" y="484429"/>
            <a:ext cx="7442737" cy="548633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163394"/>
                </a:solidFill>
              </a:rPr>
              <a:t>Head-head PRODUCT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7</a:t>
            </a:fld>
            <a:endParaRPr lang="en-IN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BBB15F-BF8A-475E-975A-5564E700A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05607"/>
              </p:ext>
            </p:extLst>
          </p:nvPr>
        </p:nvGraphicFramePr>
        <p:xfrm>
          <a:off x="4241706" y="1639192"/>
          <a:ext cx="3708587" cy="446006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708587">
                  <a:extLst>
                    <a:ext uri="{9D8B030D-6E8A-4147-A177-3AD203B41FA5}">
                      <a16:colId xmlns:a16="http://schemas.microsoft.com/office/drawing/2014/main" val="4002031287"/>
                    </a:ext>
                  </a:extLst>
                </a:gridCol>
              </a:tblGrid>
              <a:tr h="882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u="none" strike="noStrike" kern="1200" cap="none" spc="0" normalizeH="0" baseline="0" noProof="0" dirty="0">
                          <a:ln w="0"/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</a:rPr>
                        <a:t>PARAMETER</a:t>
                      </a:r>
                      <a:r>
                        <a:rPr kumimoji="0" lang="en-IN" sz="2400" u="none" strike="noStrike" kern="1200" cap="none" spc="0" normalizeH="0" baseline="0" noProof="0" dirty="0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</a:rPr>
                        <a:t> </a:t>
                      </a:r>
                      <a:endParaRPr kumimoji="0" lang="en-IN" sz="2400" b="1" i="0" u="none" strike="noStrike" kern="1200" cap="none" spc="0" normalizeH="0" baseline="0" noProof="0" dirty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010280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u="none" strike="noStrike" kern="1200" cap="none" spc="0" normalizeH="0" baseline="0" noProof="0" dirty="0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</a:rPr>
                        <a:t>VALUE </a:t>
                      </a:r>
                      <a:r>
                        <a:rPr kumimoji="0" lang="en-IN" sz="2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IN" sz="2400" b="1" i="0" u="none" strike="noStrike" kern="1200" cap="none" spc="0" normalizeH="0" baseline="0" noProof="0" dirty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436389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u="none" strike="noStrike" kern="1200" cap="none" spc="0" normalizeH="0" baseline="0" noProof="0" dirty="0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</a:rPr>
                        <a:t>TRAINING</a:t>
                      </a:r>
                      <a:endParaRPr kumimoji="0" lang="en-IN" sz="2400" b="1" i="0" u="none" strike="noStrike" kern="1200" cap="none" spc="0" normalizeH="0" baseline="0" noProof="0" dirty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50615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u="none" strike="noStrike" kern="1200" cap="none" spc="0" normalizeH="0" baseline="0" noProof="0" dirty="0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</a:rPr>
                        <a:t>PRICE</a:t>
                      </a:r>
                      <a:endParaRPr kumimoji="0" lang="en-IN" sz="2400" b="1" i="0" u="none" strike="noStrike" kern="1200" cap="none" spc="0" normalizeH="0" baseline="0" noProof="0" dirty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13227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u="none" strike="noStrike" kern="1200" cap="none" spc="0" normalizeH="0" baseline="0" noProof="0" dirty="0">
                          <a:ln w="0"/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</a:rPr>
                        <a:t>SUPPORT </a:t>
                      </a:r>
                      <a:endParaRPr kumimoji="0" lang="en-IN" sz="2400" b="1" i="0" u="none" strike="noStrike" kern="1200" cap="none" spc="0" normalizeH="0" baseline="0" noProof="0" dirty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8797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F14E8E-916D-4721-A8CF-01E428248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76035"/>
              </p:ext>
            </p:extLst>
          </p:nvPr>
        </p:nvGraphicFramePr>
        <p:xfrm>
          <a:off x="65102" y="1639192"/>
          <a:ext cx="4176603" cy="44600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603">
                  <a:extLst>
                    <a:ext uri="{9D8B030D-6E8A-4147-A177-3AD203B41FA5}">
                      <a16:colId xmlns:a16="http://schemas.microsoft.com/office/drawing/2014/main" val="1817141907"/>
                    </a:ext>
                  </a:extLst>
                </a:gridCol>
              </a:tblGrid>
              <a:tr h="882210">
                <a:tc>
                  <a:txBody>
                    <a:bodyPr/>
                    <a:lstStyle/>
                    <a:p>
                      <a:pPr algn="ctr"/>
                      <a:r>
                        <a:rPr kumimoji="0" lang="en-IN" sz="2800" b="1" i="0" u="none" strike="noStrike" kern="1200" cap="none" spc="0" normalizeH="0" baseline="0" noProof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Competitor</a:t>
                      </a:r>
                      <a:endParaRPr lang="en-IN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255651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JUST ONE RTOS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User gets locked to one OS vendor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404519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TRAINING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Training not provided in most cases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02315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HIGHER COST</a:t>
                      </a:r>
                      <a:endParaRPr kumimoji="0" lang="en-IN" sz="1600" b="1" i="0" u="none" strike="noStrike" kern="1200" cap="none" spc="0" normalizeH="0" baseline="0" noProof="0" dirty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User gets only one RTOS at high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28913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LIMITED SUPPORT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Big OS vendors may not provide tech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2971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96A77E2-7BD2-4788-89A3-009B80E29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65752"/>
              </p:ext>
            </p:extLst>
          </p:nvPr>
        </p:nvGraphicFramePr>
        <p:xfrm>
          <a:off x="7950293" y="1639192"/>
          <a:ext cx="4176604" cy="44600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604">
                  <a:extLst>
                    <a:ext uri="{9D8B030D-6E8A-4147-A177-3AD203B41FA5}">
                      <a16:colId xmlns:a16="http://schemas.microsoft.com/office/drawing/2014/main" val="1817141907"/>
                    </a:ext>
                  </a:extLst>
                </a:gridCol>
              </a:tblGrid>
              <a:tr h="88221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255651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CHOICE OF 2 OR 4 RTOS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User experiences more freedom and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404519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COMPREHENSIVE PRODUCT TRAINING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Onsite training for students and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02315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LOWER COST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User gets more RTOS platforms at lower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28913"/>
                  </a:ext>
                </a:extLst>
              </a:tr>
              <a:tr h="8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i="0" u="none" strike="noStrike" kern="1200" cap="none" spc="0" normalizeH="0" baseline="0" noProof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EXTENSIVE SUPPORT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1" i="0" u="none" strike="noStrike" kern="1200" cap="none" spc="0" normalizeH="0" baseline="0" noProof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Online tech support for longer durations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29710"/>
                  </a:ext>
                </a:extLst>
              </a:tr>
            </a:tbl>
          </a:graphicData>
        </a:graphic>
      </p:graphicFrame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43457D25-3279-4E8C-9C49-C15A63496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827" y="1698944"/>
            <a:ext cx="2676854" cy="718963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1A67513-E394-2BEF-1DCB-225559CF3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669" y="385254"/>
            <a:ext cx="4608153" cy="563652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163394"/>
                </a:solidFill>
              </a:rPr>
              <a:t>PRODUCT PRICING</a:t>
            </a:r>
            <a:endParaRPr lang="en-IN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33" name="Picture Placeholder 5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DBB2D3-1D78-427B-9041-4C09777434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778" t="16435" r="17270" b="18378"/>
          <a:stretch/>
        </p:blipFill>
        <p:spPr>
          <a:xfrm>
            <a:off x="5448832" y="1646493"/>
            <a:ext cx="6870883" cy="443752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18F5C1-8A81-4DBC-8916-2760EB2EF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59835"/>
              </p:ext>
            </p:extLst>
          </p:nvPr>
        </p:nvGraphicFramePr>
        <p:xfrm>
          <a:off x="436039" y="1825158"/>
          <a:ext cx="4286882" cy="20401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97269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1760652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1428961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LICENSE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RTOS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RTOS</a:t>
                      </a:r>
                      <a:endParaRPr lang="en-I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5 - 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INR 99,000</a:t>
                      </a:r>
                      <a:endParaRPr lang="en-IN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INR 85,000</a:t>
                      </a:r>
                      <a:endParaRPr lang="en-IN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11 - 25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INR 89,000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INR 75,000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220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25 - 50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INR 79,000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INR 65,000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50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INR 75,000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INR 60,000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AD263E9-B6C7-4F5E-8FEB-12804C62D81A}"/>
              </a:ext>
            </a:extLst>
          </p:cNvPr>
          <p:cNvSpPr/>
          <p:nvPr/>
        </p:nvSpPr>
        <p:spPr>
          <a:xfrm>
            <a:off x="360903" y="4220284"/>
            <a:ext cx="4202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Perpetual node lock license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Covers training and certification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One Raspberry pie board provided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Product support renewable every 2 year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Product support renewal at 20% of list price 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5D324215-9DEB-46C8-AB42-EADBBBE49DA5}"/>
              </a:ext>
            </a:extLst>
          </p:cNvPr>
          <p:cNvSpPr/>
          <p:nvPr/>
        </p:nvSpPr>
        <p:spPr>
          <a:xfrm>
            <a:off x="436039" y="4024976"/>
            <a:ext cx="79899" cy="7650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C6DDA7-0E60-4A9A-98D0-999D603B3B62}"/>
              </a:ext>
            </a:extLst>
          </p:cNvPr>
          <p:cNvSpPr/>
          <p:nvPr/>
        </p:nvSpPr>
        <p:spPr>
          <a:xfrm>
            <a:off x="515938" y="3892863"/>
            <a:ext cx="2791790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IN" sz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Indicated price is for one license seat only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16B67FE-4B50-3735-9759-C95FED5CB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92" y="104850"/>
            <a:ext cx="8065076" cy="920336"/>
          </a:xfrm>
        </p:spPr>
        <p:txBody>
          <a:bodyPr/>
          <a:lstStyle/>
          <a:p>
            <a:r>
              <a:rPr lang="en-IN" dirty="0">
                <a:solidFill>
                  <a:srgbClr val="163394"/>
                </a:solidFill>
              </a:rPr>
              <a:t>FEEDBACK OF Our TOP CUSTOMERS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US" dirty="0"/>
              <a:t>We strongly recommend any technical education institute to go for </a:t>
            </a:r>
            <a:r>
              <a:rPr lang="en-US" dirty="0" err="1"/>
              <a:t>MapuSoft’s</a:t>
            </a:r>
            <a:r>
              <a:rPr lang="en-US" dirty="0"/>
              <a:t> OS Simulator as it is ideal for educational institutions allowing students to gain experience working on various popular operating systems</a:t>
            </a:r>
            <a:endParaRPr lang="en-IN" dirty="0"/>
          </a:p>
          <a:p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IN" dirty="0"/>
              <a:t>VIT, INDIA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fontAlgn="ctr"/>
            <a:r>
              <a:rPr lang="en-US" dirty="0" err="1"/>
              <a:t>MapuSoft’s</a:t>
            </a:r>
            <a:r>
              <a:rPr lang="en-US" dirty="0"/>
              <a:t> software re-use tools protects our software investment and helps us develop rapid product prototypes used to pursue funding from commercial and government sectors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IN" dirty="0"/>
              <a:t>GEORGIA TECH, USA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315518" y="3679228"/>
            <a:ext cx="2404494" cy="1856740"/>
          </a:xfrm>
        </p:spPr>
        <p:txBody>
          <a:bodyPr/>
          <a:lstStyle/>
          <a:p>
            <a:pPr fontAlgn="ctr"/>
            <a:r>
              <a:rPr lang="en-GB" b="1" cap="all" dirty="0"/>
              <a:t> </a:t>
            </a:r>
            <a:endParaRPr lang="en-IN" dirty="0"/>
          </a:p>
          <a:p>
            <a:pPr fontAlgn="ctr"/>
            <a:r>
              <a:rPr lang="en-US" dirty="0"/>
              <a:t>Our students gained a detailed knowledge of embedded real-time systems and it has given them an edge over other students</a:t>
            </a:r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IN" dirty="0"/>
              <a:t>WATERLOO UNIV, Canada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55325" y="3657178"/>
            <a:ext cx="2588705" cy="1749005"/>
          </a:xfrm>
        </p:spPr>
        <p:txBody>
          <a:bodyPr/>
          <a:lstStyle/>
          <a:p>
            <a:pPr fontAlgn="ctr"/>
            <a:r>
              <a:rPr lang="en-GB" b="1" cap="all" dirty="0"/>
              <a:t> </a:t>
            </a:r>
            <a:endParaRPr lang="en-IN" dirty="0"/>
          </a:p>
          <a:p>
            <a:pPr fontAlgn="ctr"/>
            <a:r>
              <a:rPr lang="en-US" dirty="0" err="1"/>
              <a:t>MapuSoft’s</a:t>
            </a:r>
            <a:r>
              <a:rPr lang="en-US" dirty="0"/>
              <a:t> OS Simulator provides us an excellent platform for teaching embedded operating systems and MapuSoft provided an experienced professional to conduct the on-site training of our staff</a:t>
            </a:r>
            <a:endParaRPr lang="en-IN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077833" y="3498423"/>
            <a:ext cx="2588705" cy="495389"/>
          </a:xfrm>
        </p:spPr>
        <p:txBody>
          <a:bodyPr/>
          <a:lstStyle/>
          <a:p>
            <a:r>
              <a:rPr lang="en-IN" dirty="0"/>
              <a:t>NIT CALICUT, INDIA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F54C6A-ECF5-48E6-8AD3-CD2958860F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86" y="1845714"/>
            <a:ext cx="1310640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B42883-57B6-4540-AFF5-1A7458200C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53" y="2227666"/>
            <a:ext cx="257683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180FB9-5A61-4B37-AA2D-8E73E61CC0E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67" y="1682528"/>
            <a:ext cx="2859405" cy="18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Image result for 2. National Institute of Technology, Calicut">
            <a:extLst>
              <a:ext uri="{FF2B5EF4-FFF2-40B4-BE49-F238E27FC236}">
                <a16:creationId xmlns:a16="http://schemas.microsoft.com/office/drawing/2014/main" id="{9D0B14BA-75D7-4305-9CC8-D5AC26D1AE03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 bwMode="auto">
          <a:xfrm>
            <a:off x="9523724" y="1580225"/>
            <a:ext cx="1573660" cy="1738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A229D396-961C-413C-97F5-40072C867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46" y="6356350"/>
            <a:ext cx="1135491" cy="3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004B8D"/>
      </a:dk2>
      <a:lt2>
        <a:srgbClr val="E7E6E6"/>
      </a:lt2>
      <a:accent1>
        <a:srgbClr val="004B8D"/>
      </a:accent1>
      <a:accent2>
        <a:srgbClr val="004B8D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schemas.microsoft.com/office/2006/documentManagement/types"/>
    <ds:schemaRef ds:uri="16c05727-aa75-4e4a-9b5f-8a80a1165891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Widescreen</PresentationFormat>
  <Paragraphs>142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Office Theme</vt:lpstr>
      <vt:lpstr>RTOS SIMULATOR</vt:lpstr>
      <vt:lpstr>PowerPoint Presentation</vt:lpstr>
      <vt:lpstr>WHY RTOS SIMULATOR?</vt:lpstr>
      <vt:lpstr>What is RTOS Simulator?</vt:lpstr>
      <vt:lpstr>PowerPoint Presentation</vt:lpstr>
      <vt:lpstr>WHY MAPUSOFT’s RTOS SIMULATOR?</vt:lpstr>
      <vt:lpstr>Head-head PRODUCT COMPARISON</vt:lpstr>
      <vt:lpstr>PRODUCT PRICING</vt:lpstr>
      <vt:lpstr>FEEDBACK OF Our TOP CUSTOMERS </vt:lpstr>
      <vt:lpstr>Market segment of some MAPUSOFT’s Customers</vt:lpstr>
      <vt:lpstr>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2019-01-10T07:35:27Z</dcterms:created>
  <dcterms:modified xsi:type="dcterms:W3CDTF">2022-06-28T10:10:20Z</dcterms:modified>
</cp:coreProperties>
</file>